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309" r:id="rId2"/>
    <p:sldId id="317" r:id="rId3"/>
    <p:sldId id="330" r:id="rId4"/>
    <p:sldId id="331" r:id="rId5"/>
    <p:sldId id="332" r:id="rId6"/>
    <p:sldId id="333" r:id="rId7"/>
    <p:sldId id="334" r:id="rId8"/>
    <p:sldId id="335" r:id="rId9"/>
    <p:sldId id="315" r:id="rId10"/>
    <p:sldId id="336" r:id="rId11"/>
    <p:sldId id="351" r:id="rId12"/>
    <p:sldId id="318" r:id="rId13"/>
    <p:sldId id="319" r:id="rId14"/>
    <p:sldId id="352" r:id="rId15"/>
    <p:sldId id="353" r:id="rId16"/>
    <p:sldId id="360" r:id="rId17"/>
    <p:sldId id="320" r:id="rId18"/>
    <p:sldId id="322" r:id="rId19"/>
    <p:sldId id="323" r:id="rId20"/>
    <p:sldId id="324" r:id="rId21"/>
    <p:sldId id="325" r:id="rId22"/>
    <p:sldId id="354" r:id="rId23"/>
    <p:sldId id="328" r:id="rId24"/>
    <p:sldId id="341" r:id="rId25"/>
    <p:sldId id="355" r:id="rId26"/>
    <p:sldId id="367" r:id="rId27"/>
    <p:sldId id="368" r:id="rId28"/>
    <p:sldId id="369" r:id="rId29"/>
    <p:sldId id="370" r:id="rId30"/>
    <p:sldId id="338" r:id="rId31"/>
    <p:sldId id="356" r:id="rId32"/>
    <p:sldId id="337" r:id="rId33"/>
    <p:sldId id="357" r:id="rId34"/>
    <p:sldId id="339" r:id="rId35"/>
    <p:sldId id="340" r:id="rId36"/>
    <p:sldId id="342" r:id="rId37"/>
    <p:sldId id="358" r:id="rId38"/>
    <p:sldId id="359" r:id="rId39"/>
    <p:sldId id="343" r:id="rId40"/>
    <p:sldId id="344" r:id="rId41"/>
    <p:sldId id="361" r:id="rId42"/>
    <p:sldId id="362" r:id="rId43"/>
    <p:sldId id="373" r:id="rId44"/>
    <p:sldId id="345" r:id="rId45"/>
    <p:sldId id="346" r:id="rId46"/>
    <p:sldId id="363" r:id="rId47"/>
    <p:sldId id="348" r:id="rId48"/>
    <p:sldId id="364" r:id="rId49"/>
    <p:sldId id="349" r:id="rId50"/>
    <p:sldId id="365" r:id="rId51"/>
    <p:sldId id="350" r:id="rId52"/>
    <p:sldId id="366" r:id="rId53"/>
    <p:sldId id="371" r:id="rId54"/>
    <p:sldId id="372" r:id="rId55"/>
    <p:sldId id="374" r:id="rId56"/>
    <p:sldId id="375" r:id="rId57"/>
    <p:sldId id="376" r:id="rId58"/>
    <p:sldId id="260" r:id="rId5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55"/>
  </p:normalViewPr>
  <p:slideViewPr>
    <p:cSldViewPr>
      <p:cViewPr>
        <p:scale>
          <a:sx n="78" d="100"/>
          <a:sy n="78" d="100"/>
        </p:scale>
        <p:origin x="1627" y="11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DB6FF1F-555E-4388-A8B0-D1E524B355D1}" type="datetimeFigureOut">
              <a:rPr lang="pt-PT" smtClean="0"/>
              <a:pPr/>
              <a:t>13/05/2022</a:t>
            </a:fld>
            <a:endParaRPr lang="pt-PT"/>
          </a:p>
        </p:txBody>
      </p:sp>
      <p:sp>
        <p:nvSpPr>
          <p:cNvPr id="4" name="Marcador de Posição do Rodapé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CD9FB018-1958-45C1-ABFF-E1E983EC4F43}" type="slidenum">
              <a:rPr lang="pt-PT" smtClean="0"/>
              <a:pPr/>
              <a:t>‹nº›</a:t>
            </a:fld>
            <a:endParaRPr lang="pt-PT"/>
          </a:p>
        </p:txBody>
      </p:sp>
    </p:spTree>
    <p:extLst>
      <p:ext uri="{BB962C8B-B14F-4D97-AF65-F5344CB8AC3E}">
        <p14:creationId xmlns:p14="http://schemas.microsoft.com/office/powerpoint/2010/main" val="253478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E77E319B-B046-487F-8D03-B96E4F1A43D0}" type="datetimeFigureOut">
              <a:rPr lang="pt-PT" smtClean="0"/>
              <a:pPr/>
              <a:t>13/05/2022</a:t>
            </a:fld>
            <a:endParaRPr lang="pt-PT"/>
          </a:p>
        </p:txBody>
      </p:sp>
      <p:sp>
        <p:nvSpPr>
          <p:cNvPr id="4" name="Marcador de Posição da Imagem do Diapositivo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pt-PT"/>
          </a:p>
        </p:txBody>
      </p:sp>
      <p:sp>
        <p:nvSpPr>
          <p:cNvPr id="5" name="Marcador de Posição de Nota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F3DD545E-D36A-4832-938A-2ECADA69E4C6}" type="slidenum">
              <a:rPr lang="pt-PT" smtClean="0"/>
              <a:pPr/>
              <a:t>‹nº›</a:t>
            </a:fld>
            <a:endParaRPr lang="pt-PT"/>
          </a:p>
        </p:txBody>
      </p:sp>
    </p:spTree>
    <p:extLst>
      <p:ext uri="{BB962C8B-B14F-4D97-AF65-F5344CB8AC3E}">
        <p14:creationId xmlns:p14="http://schemas.microsoft.com/office/powerpoint/2010/main" val="17377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0783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4943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1757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733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3327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3329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631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7936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1741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2651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901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9878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5569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6963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57102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5774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27358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38890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9777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6035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6710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9772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11373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4634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08532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2281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91609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32677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71074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75381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754637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76590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0934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88337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13034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65547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398406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70591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0819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57802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6313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55141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15328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654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99602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54745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67016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3606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93446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0125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386981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7417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897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05455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9575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841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 do título do Modelo Global</a:t>
            </a:r>
            <a:endParaRPr lang="en-U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 do subtítulo do modelo global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idx="1"/>
          </p:nvPr>
        </p:nvSpPr>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de texto do modelo global</a:t>
            </a:r>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p:cNvSpPr>
            <a:spLocks noGrp="1"/>
          </p:cNvSpPr>
          <p:nvPr>
            <p:ph type="dt" sz="half" idx="10"/>
          </p:nvPr>
        </p:nvSpPr>
        <p:spPr/>
        <p:txBody>
          <a:bodyPr/>
          <a:lstStyle/>
          <a:p>
            <a:fld id="{A4A3E61B-3AB3-490F-90D4-269C8A444AE7}" type="datetimeFigureOut">
              <a:rPr lang="en-US" smtClean="0"/>
              <a:pPr/>
              <a:t>5/13/2022</a:t>
            </a:fld>
            <a:endParaRPr lang="en-US"/>
          </a:p>
        </p:txBody>
      </p:sp>
      <p:sp>
        <p:nvSpPr>
          <p:cNvPr id="8" name="Marcador de Posição do Rodapé 7"/>
          <p:cNvSpPr>
            <a:spLocks noGrp="1"/>
          </p:cNvSpPr>
          <p:nvPr>
            <p:ph type="ftr" sz="quarter" idx="11"/>
          </p:nvPr>
        </p:nvSpPr>
        <p:spPr/>
        <p:txBody>
          <a:bodyPr/>
          <a:lstStyle/>
          <a:p>
            <a:endParaRPr lang="en-US"/>
          </a:p>
        </p:txBody>
      </p:sp>
      <p:sp>
        <p:nvSpPr>
          <p:cNvPr id="9" name="Marcador de Posição do Número do Diapositivo 8"/>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a Data 2"/>
          <p:cNvSpPr>
            <a:spLocks noGrp="1"/>
          </p:cNvSpPr>
          <p:nvPr>
            <p:ph type="dt" sz="half" idx="10"/>
          </p:nvPr>
        </p:nvSpPr>
        <p:spPr/>
        <p:txBody>
          <a:bodyPr/>
          <a:lstStyle/>
          <a:p>
            <a:fld id="{A4A3E61B-3AB3-490F-90D4-269C8A444AE7}" type="datetimeFigureOut">
              <a:rPr lang="en-US" smtClean="0"/>
              <a:pPr/>
              <a:t>5/13/2022</a:t>
            </a:fld>
            <a:endParaRPr lang="en-US"/>
          </a:p>
        </p:txBody>
      </p:sp>
      <p:sp>
        <p:nvSpPr>
          <p:cNvPr id="4" name="Marcador de Posição do Rodapé 3"/>
          <p:cNvSpPr>
            <a:spLocks noGrp="1"/>
          </p:cNvSpPr>
          <p:nvPr>
            <p:ph type="ftr" sz="quarter" idx="11"/>
          </p:nvPr>
        </p:nvSpPr>
        <p:spPr/>
        <p:txBody>
          <a:bodyPr/>
          <a:lstStyle/>
          <a:p>
            <a:endParaRPr lang="en-US"/>
          </a:p>
        </p:txBody>
      </p:sp>
      <p:sp>
        <p:nvSpPr>
          <p:cNvPr id="5" name="Marcador de Posição do Número do Diapositivo 4"/>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A4A3E61B-3AB3-490F-90D4-269C8A444AE7}" type="datetimeFigureOut">
              <a:rPr lang="en-US" smtClean="0"/>
              <a:pPr/>
              <a:t>5/13/2022</a:t>
            </a:fld>
            <a:endParaRPr lang="en-US"/>
          </a:p>
        </p:txBody>
      </p:sp>
      <p:sp>
        <p:nvSpPr>
          <p:cNvPr id="3" name="Marcador de Posição do Rodapé 2"/>
          <p:cNvSpPr>
            <a:spLocks noGrp="1"/>
          </p:cNvSpPr>
          <p:nvPr>
            <p:ph type="ftr" sz="quarter" idx="11"/>
          </p:nvPr>
        </p:nvSpPr>
        <p:spPr/>
        <p:txBody>
          <a:bodyPr/>
          <a:lstStyle/>
          <a:p>
            <a:endParaRPr lang="en-US"/>
          </a:p>
        </p:txBody>
      </p:sp>
      <p:sp>
        <p:nvSpPr>
          <p:cNvPr id="4" name="Marcador de Posição do Número do Diapositivo 3"/>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 do título do Modelo Global</a:t>
            </a:r>
            <a:endParaRPr lang="en-US"/>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 do título do Modelo Global</a:t>
            </a:r>
            <a:endParaRPr lang="en-US"/>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5C66F-FC7B-4C52-931F-EAABACA1CBDF}"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6jbovAo92Bk&amp;ab_channel=CodeFix" TargetMode="External"/><Relationship Id="rId3" Type="http://schemas.openxmlformats.org/officeDocument/2006/relationships/image" Target="../media/image3.png"/><Relationship Id="rId7" Type="http://schemas.openxmlformats.org/officeDocument/2006/relationships/hyperlink" Target="https://www.youtube.com/watch?v=78X7GmoDvnQ&amp;t=2s&amp;ab_channel=metazoneTrainings-NeerajSharma"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www.youtube.com/watch?v=ibuZGXqTkV4&amp;t=335s&amp;ab_channel=DevInterna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 y="0"/>
            <a:ext cx="9982200" cy="6858000"/>
          </a:xfrm>
          <a:prstGeom prst="rect">
            <a:avLst/>
          </a:prstGeom>
        </p:spPr>
      </p:pic>
      <p:sp>
        <p:nvSpPr>
          <p:cNvPr id="2" name="Título 1"/>
          <p:cNvSpPr>
            <a:spLocks noGrp="1"/>
          </p:cNvSpPr>
          <p:nvPr>
            <p:ph type="ctrTitle"/>
          </p:nvPr>
        </p:nvSpPr>
        <p:spPr>
          <a:xfrm>
            <a:off x="1828800" y="3115184"/>
            <a:ext cx="5486400" cy="552329"/>
          </a:xfrm>
        </p:spPr>
        <p:txBody>
          <a:bodyPr>
            <a:normAutofit fontScale="90000"/>
          </a:bodyPr>
          <a:lstStyle/>
          <a:p>
            <a:r>
              <a:rPr lang="pt-PT" sz="2500" b="1" dirty="0">
                <a:solidFill>
                  <a:schemeClr val="bg1"/>
                </a:solidFill>
                <a:latin typeface="Arial" charset="0"/>
                <a:ea typeface="Arial" charset="0"/>
                <a:cs typeface="Arial" charset="0"/>
              </a:rPr>
              <a:t>LICENCIATURA EM ENGENHARIA INFORMÁTICA</a:t>
            </a:r>
          </a:p>
        </p:txBody>
      </p:sp>
      <p:sp>
        <p:nvSpPr>
          <p:cNvPr id="3" name="Subtítulo 2"/>
          <p:cNvSpPr>
            <a:spLocks noGrp="1"/>
          </p:cNvSpPr>
          <p:nvPr>
            <p:ph type="subTitle" idx="1"/>
          </p:nvPr>
        </p:nvSpPr>
        <p:spPr>
          <a:xfrm>
            <a:off x="2000250" y="3904310"/>
            <a:ext cx="6153150" cy="896289"/>
          </a:xfrm>
        </p:spPr>
        <p:txBody>
          <a:bodyPr>
            <a:normAutofit fontScale="47500" lnSpcReduction="20000"/>
          </a:bodyPr>
          <a:lstStyle/>
          <a:p>
            <a:r>
              <a:rPr lang="pt-PT" dirty="0">
                <a:solidFill>
                  <a:srgbClr val="FFFF00"/>
                </a:solidFill>
                <a:latin typeface="Arial" charset="0"/>
                <a:ea typeface="Arial" charset="0"/>
                <a:cs typeface="Arial" charset="0"/>
              </a:rPr>
              <a:t>INTELIGÊNCIA ARTIFICIAL</a:t>
            </a:r>
          </a:p>
          <a:p>
            <a:r>
              <a:rPr lang="pt-PT" dirty="0">
                <a:solidFill>
                  <a:schemeClr val="bg1"/>
                </a:solidFill>
                <a:latin typeface="Arial" charset="0"/>
                <a:ea typeface="Arial" charset="0"/>
                <a:cs typeface="Arial" charset="0"/>
              </a:rPr>
              <a:t>~ Trabalho Prático TP1~ desenvolver as capacidades dos estudantes na escrita de algoritmos de pesquisa de soluções</a:t>
            </a:r>
          </a:p>
        </p:txBody>
      </p:sp>
      <p:sp>
        <p:nvSpPr>
          <p:cNvPr id="6" name="Subtítulo 2"/>
          <p:cNvSpPr txBox="1">
            <a:spLocks/>
          </p:cNvSpPr>
          <p:nvPr/>
        </p:nvSpPr>
        <p:spPr>
          <a:xfrm>
            <a:off x="762000" y="6394330"/>
            <a:ext cx="8191499" cy="276444"/>
          </a:xfrm>
          <a:prstGeom prst="rect">
            <a:avLst/>
          </a:prstGeom>
        </p:spPr>
        <p:txBody>
          <a:bodyPr vert="horz" lIns="68580" tIns="34290" rIns="68580" bIns="3429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dirty="0">
                <a:solidFill>
                  <a:schemeClr val="bg1"/>
                </a:solidFill>
                <a:latin typeface="Arial" charset="0"/>
                <a:ea typeface="Arial" charset="0"/>
                <a:cs typeface="Arial" charset="0"/>
              </a:rPr>
              <a:t>Licenciatura em Engenharia Informática</a:t>
            </a:r>
            <a:r>
              <a:rPr lang="pt-PT" sz="1100" dirty="0">
                <a:solidFill>
                  <a:schemeClr val="bg1"/>
                </a:solidFill>
                <a:latin typeface="Arial" charset="0"/>
                <a:ea typeface="Arial" charset="0"/>
                <a:cs typeface="Arial" charset="0"/>
              </a:rPr>
              <a:t> | Escola Superior de Tecnologia e Gestão| Unidade Curricular: Inteligência  Artificial| Ano Letivo 2020/2022</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10" name="Subtítulo 2">
            <a:extLst>
              <a:ext uri="{FF2B5EF4-FFF2-40B4-BE49-F238E27FC236}">
                <a16:creationId xmlns:a16="http://schemas.microsoft.com/office/drawing/2014/main" id="{CDB7617E-BD9F-40A8-BCFA-781CEC4CEE46}"/>
              </a:ext>
            </a:extLst>
          </p:cNvPr>
          <p:cNvSpPr txBox="1">
            <a:spLocks/>
          </p:cNvSpPr>
          <p:nvPr/>
        </p:nvSpPr>
        <p:spPr>
          <a:xfrm>
            <a:off x="4953494" y="5615784"/>
            <a:ext cx="5032663" cy="57143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100" dirty="0">
                <a:solidFill>
                  <a:schemeClr val="bg1"/>
                </a:solidFill>
                <a:latin typeface="Arial" charset="0"/>
                <a:ea typeface="Arial" charset="0"/>
                <a:cs typeface="Arial" charset="0"/>
              </a:rPr>
              <a:t>Jorge Ribeiro e Luis Teófilo</a:t>
            </a:r>
          </a:p>
          <a:p>
            <a:pPr marL="171450" indent="-171450" algn="l">
              <a:buFont typeface="Arial" panose="020B0604020202020204" pitchFamily="34" charset="0"/>
              <a:buChar char="•"/>
            </a:pPr>
            <a:r>
              <a:rPr lang="pt-PT" sz="1100" dirty="0">
                <a:solidFill>
                  <a:schemeClr val="bg1"/>
                </a:solidFill>
                <a:latin typeface="Arial" charset="0"/>
                <a:ea typeface="Arial" charset="0"/>
                <a:cs typeface="Arial" charset="0"/>
              </a:rPr>
              <a:t>jribeiro@estg.ipvc.pt e luisteofilo@estg.ipvc.pt </a:t>
            </a: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p:txBody>
      </p:sp>
      <p:sp>
        <p:nvSpPr>
          <p:cNvPr id="8" name="Subtítulo 2">
            <a:extLst>
              <a:ext uri="{FF2B5EF4-FFF2-40B4-BE49-F238E27FC236}">
                <a16:creationId xmlns:a16="http://schemas.microsoft.com/office/drawing/2014/main" id="{691EC4ED-17BC-435A-9221-66A1A252A082}"/>
              </a:ext>
            </a:extLst>
          </p:cNvPr>
          <p:cNvSpPr txBox="1">
            <a:spLocks/>
          </p:cNvSpPr>
          <p:nvPr/>
        </p:nvSpPr>
        <p:spPr>
          <a:xfrm>
            <a:off x="1483178" y="5635668"/>
            <a:ext cx="1488622"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24522 – Inês Esteves</a:t>
            </a:r>
          </a:p>
          <a:p>
            <a:pPr algn="l"/>
            <a:r>
              <a:rPr lang="pt-PT" sz="1050" dirty="0">
                <a:solidFill>
                  <a:schemeClr val="bg1"/>
                </a:solidFill>
                <a:latin typeface="Arial" charset="0"/>
                <a:ea typeface="Arial" charset="0"/>
                <a:cs typeface="Arial" charset="0"/>
              </a:rPr>
              <a:t>inesbasteiro@ipvc.pt</a:t>
            </a:r>
          </a:p>
          <a:p>
            <a:pPr algn="l"/>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p:txBody>
      </p:sp>
      <p:sp>
        <p:nvSpPr>
          <p:cNvPr id="9" name="Subtítulo 2">
            <a:extLst>
              <a:ext uri="{FF2B5EF4-FFF2-40B4-BE49-F238E27FC236}">
                <a16:creationId xmlns:a16="http://schemas.microsoft.com/office/drawing/2014/main" id="{EED57C25-02BB-416B-A045-9BEB72E92BA4}"/>
              </a:ext>
            </a:extLst>
          </p:cNvPr>
          <p:cNvSpPr txBox="1">
            <a:spLocks/>
          </p:cNvSpPr>
          <p:nvPr/>
        </p:nvSpPr>
        <p:spPr>
          <a:xfrm>
            <a:off x="3083378" y="5642061"/>
            <a:ext cx="1793422" cy="571436"/>
          </a:xfrm>
          <a:prstGeom prst="rect">
            <a:avLst/>
          </a:prstGeom>
        </p:spPr>
        <p:txBody>
          <a:bodyPr vert="horz" lIns="68580" tIns="34290" rIns="68580" bIns="3429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26300 – Ana Rita Guimarães</a:t>
            </a:r>
          </a:p>
          <a:p>
            <a:pPr algn="l"/>
            <a:r>
              <a:rPr lang="pt-PT" sz="1050" dirty="0">
                <a:solidFill>
                  <a:schemeClr val="bg1"/>
                </a:solidFill>
                <a:latin typeface="Arial" charset="0"/>
                <a:ea typeface="Arial" charset="0"/>
                <a:cs typeface="Arial" charset="0"/>
              </a:rPr>
              <a:t>ana.guimaraes@ipvc.pt</a:t>
            </a:r>
          </a:p>
          <a:p>
            <a:pPr algn="l"/>
            <a:endParaRPr lang="pt-PT" sz="105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96230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254727" cy="335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sz="1200" i="0" dirty="0">
                <a:effectLst/>
                <a:cs typeface="Arial" panose="020B0604020202020204" pitchFamily="34" charset="0"/>
              </a:rPr>
              <a:t>	O jogador ativo deve mover o peão em qualquer uma das seis direções possíveis – em linha reta e, se for o caso, em espaços desocupados – até chegar a um espaço ocupado. Ele recolhe a peça de jogo que está naquele espaço e coloca o peão nesse local. Se o jogador puder coletar outra peça da mesma cor continuando a mover o peão, o jogador ativo pode continuar até que não seja mais capaz ou queira coletar outra peça da mesma cor.</a:t>
            </a: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1026" name="Picture 2" descr="Tintas Rules">
            <a:extLst>
              <a:ext uri="{FF2B5EF4-FFF2-40B4-BE49-F238E27FC236}">
                <a16:creationId xmlns:a16="http://schemas.microsoft.com/office/drawing/2014/main" id="{41F8584E-B2F1-414E-1D72-C93190A3A0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00" y="3391423"/>
            <a:ext cx="3053355" cy="30184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20192CC8-4D55-A9E3-8D5F-A3C88AE44C11}"/>
              </a:ext>
            </a:extLst>
          </p:cNvPr>
          <p:cNvPicPr>
            <a:picLocks noChangeAspect="1"/>
          </p:cNvPicPr>
          <p:nvPr/>
        </p:nvPicPr>
        <p:blipFill>
          <a:blip r:embed="rId8"/>
          <a:stretch>
            <a:fillRect/>
          </a:stretch>
        </p:blipFill>
        <p:spPr>
          <a:xfrm>
            <a:off x="6206150" y="1133202"/>
            <a:ext cx="2603224" cy="2569239"/>
          </a:xfrm>
          <a:prstGeom prst="rect">
            <a:avLst/>
          </a:prstGeom>
        </p:spPr>
      </p:pic>
      <p:sp>
        <p:nvSpPr>
          <p:cNvPr id="5" name="CaixaDeTexto 4">
            <a:extLst>
              <a:ext uri="{FF2B5EF4-FFF2-40B4-BE49-F238E27FC236}">
                <a16:creationId xmlns:a16="http://schemas.microsoft.com/office/drawing/2014/main" id="{9F44BFAF-8DB0-B54F-1807-9BB1641F28A6}"/>
              </a:ext>
            </a:extLst>
          </p:cNvPr>
          <p:cNvSpPr txBox="1"/>
          <p:nvPr/>
        </p:nvSpPr>
        <p:spPr>
          <a:xfrm>
            <a:off x="438366" y="3560628"/>
            <a:ext cx="3676434" cy="646331"/>
          </a:xfrm>
          <a:prstGeom prst="rect">
            <a:avLst/>
          </a:prstGeom>
          <a:noFill/>
        </p:spPr>
        <p:txBody>
          <a:bodyPr wrap="square" rtlCol="0">
            <a:spAutoFit/>
          </a:bodyPr>
          <a:lstStyle/>
          <a:p>
            <a:r>
              <a:rPr lang="pt-PT" sz="1200" dirty="0">
                <a:latin typeface="Arial" panose="020B0604020202020204" pitchFamily="34" charset="0"/>
                <a:cs typeface="Arial" panose="020B0604020202020204" pitchFamily="34" charset="0"/>
              </a:rPr>
              <a:t>	Se o peão não conseguir alcançar um espaço ocupado, ele deve saltar para um espaço ocupado.</a:t>
            </a:r>
          </a:p>
        </p:txBody>
      </p:sp>
    </p:spTree>
    <p:extLst>
      <p:ext uri="{BB962C8B-B14F-4D97-AF65-F5344CB8AC3E}">
        <p14:creationId xmlns:p14="http://schemas.microsoft.com/office/powerpoint/2010/main" val="355472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 Arquitetura da solução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377564C-4405-AAD5-8C92-8412827D5D4F}"/>
              </a:ext>
            </a:extLst>
          </p:cNvPr>
          <p:cNvPicPr>
            <a:picLocks noChangeAspect="1"/>
          </p:cNvPicPr>
          <p:nvPr/>
        </p:nvPicPr>
        <p:blipFill>
          <a:blip r:embed="rId7"/>
          <a:stretch>
            <a:fillRect/>
          </a:stretch>
        </p:blipFill>
        <p:spPr>
          <a:xfrm>
            <a:off x="6629633" y="1205219"/>
            <a:ext cx="2156725" cy="4976132"/>
          </a:xfrm>
          <a:prstGeom prst="rect">
            <a:avLst/>
          </a:prstGeom>
        </p:spPr>
      </p:pic>
      <p:sp>
        <p:nvSpPr>
          <p:cNvPr id="6" name="CaixaDeTexto 5">
            <a:extLst>
              <a:ext uri="{FF2B5EF4-FFF2-40B4-BE49-F238E27FC236}">
                <a16:creationId xmlns:a16="http://schemas.microsoft.com/office/drawing/2014/main" id="{A61D9402-BE83-BC14-D63D-47B0A5728CD3}"/>
              </a:ext>
            </a:extLst>
          </p:cNvPr>
          <p:cNvSpPr txBox="1"/>
          <p:nvPr/>
        </p:nvSpPr>
        <p:spPr>
          <a:xfrm>
            <a:off x="357642" y="1524000"/>
            <a:ext cx="5893127" cy="3570208"/>
          </a:xfrm>
          <a:prstGeom prst="rect">
            <a:avLst/>
          </a:prstGeom>
          <a:noFill/>
        </p:spPr>
        <p:txBody>
          <a:bodyPr wrap="square" rtlCol="0">
            <a:spAutoFit/>
          </a:bodyPr>
          <a:lstStyle/>
          <a:p>
            <a:r>
              <a:rPr lang="pt-PT" sz="1600" dirty="0"/>
              <a:t>	Para a criação do jogo Tintas foi utilizada a estrutura do </a:t>
            </a:r>
          </a:p>
          <a:p>
            <a:pPr>
              <a:lnSpc>
                <a:spcPct val="200000"/>
              </a:lnSpc>
            </a:pPr>
            <a:r>
              <a:rPr lang="pt-PT" sz="1600" dirty="0"/>
              <a:t>exemplo dado pelos professores do jogo </a:t>
            </a:r>
            <a:r>
              <a:rPr lang="pt-PT" sz="1600" dirty="0" err="1"/>
              <a:t>Connect</a:t>
            </a:r>
            <a:r>
              <a:rPr lang="pt-PT" sz="1600" dirty="0"/>
              <a:t> 4. É constituída por uma diretoria com o nome do jogo e dentro deste várias classes. As classes principais são o </a:t>
            </a:r>
            <a:r>
              <a:rPr lang="pt-PT" sz="1600" b="1" dirty="0"/>
              <a:t>main.py</a:t>
            </a:r>
            <a:r>
              <a:rPr lang="pt-PT" sz="1600" dirty="0"/>
              <a:t>, </a:t>
            </a:r>
            <a:r>
              <a:rPr lang="pt-PT" sz="1600" b="1" dirty="0"/>
              <a:t>state.py</a:t>
            </a:r>
            <a:r>
              <a:rPr lang="pt-PT" sz="1600" dirty="0"/>
              <a:t>, </a:t>
            </a:r>
            <a:r>
              <a:rPr lang="pt-PT" sz="1600" b="1" dirty="0"/>
              <a:t>action.py</a:t>
            </a:r>
            <a:r>
              <a:rPr lang="pt-PT" sz="1600" dirty="0"/>
              <a:t>, </a:t>
            </a:r>
            <a:r>
              <a:rPr lang="pt-PT" sz="1600" b="1" dirty="0"/>
              <a:t>player.py, </a:t>
            </a:r>
            <a:r>
              <a:rPr lang="pt-PT" sz="1600" dirty="0"/>
              <a:t> </a:t>
            </a:r>
            <a:r>
              <a:rPr lang="pt-PT" sz="1600" b="1" dirty="0"/>
              <a:t>simulador.py </a:t>
            </a:r>
            <a:r>
              <a:rPr lang="pt-PT" sz="1600" dirty="0"/>
              <a:t>e dentro da diretoria </a:t>
            </a:r>
            <a:r>
              <a:rPr lang="pt-PT" sz="1600" b="1" dirty="0" err="1"/>
              <a:t>players</a:t>
            </a:r>
            <a:r>
              <a:rPr lang="pt-PT" sz="1600" dirty="0"/>
              <a:t> existem já implementada o código para os vários tipos de jogadores a poder ser selecionado: </a:t>
            </a:r>
            <a:r>
              <a:rPr lang="pt-PT" sz="1600" b="1" dirty="0" err="1"/>
              <a:t>greedy</a:t>
            </a:r>
            <a:r>
              <a:rPr lang="pt-PT" sz="1600" dirty="0"/>
              <a:t>, </a:t>
            </a:r>
            <a:r>
              <a:rPr lang="pt-PT" sz="1600" b="1" dirty="0" err="1"/>
              <a:t>human</a:t>
            </a:r>
            <a:r>
              <a:rPr lang="pt-PT" sz="1600" dirty="0"/>
              <a:t>, </a:t>
            </a:r>
            <a:r>
              <a:rPr lang="pt-PT" sz="1600" b="1" dirty="0" err="1"/>
              <a:t>minimax</a:t>
            </a:r>
            <a:r>
              <a:rPr lang="pt-PT" sz="1600" dirty="0"/>
              <a:t> e </a:t>
            </a:r>
            <a:r>
              <a:rPr lang="pt-PT" sz="1600" b="1" dirty="0" err="1"/>
              <a:t>random</a:t>
            </a:r>
            <a:r>
              <a:rPr lang="pt-PT" sz="1600" dirty="0"/>
              <a:t>.</a:t>
            </a:r>
          </a:p>
          <a:p>
            <a:endParaRPr lang="pt-PT" dirty="0"/>
          </a:p>
        </p:txBody>
      </p:sp>
    </p:spTree>
    <p:extLst>
      <p:ext uri="{BB962C8B-B14F-4D97-AF65-F5344CB8AC3E}">
        <p14:creationId xmlns:p14="http://schemas.microsoft.com/office/powerpoint/2010/main" val="1182384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2355C06-08AA-4E88-98A3-1663C3F23191}"/>
              </a:ext>
            </a:extLst>
          </p:cNvPr>
          <p:cNvPicPr>
            <a:picLocks noChangeAspect="1"/>
          </p:cNvPicPr>
          <p:nvPr/>
        </p:nvPicPr>
        <p:blipFill>
          <a:blip r:embed="rId7"/>
          <a:stretch>
            <a:fillRect/>
          </a:stretch>
        </p:blipFill>
        <p:spPr>
          <a:xfrm>
            <a:off x="279400" y="1185651"/>
            <a:ext cx="8564925" cy="5176122"/>
          </a:xfrm>
          <a:prstGeom prst="rect">
            <a:avLst/>
          </a:prstGeom>
        </p:spPr>
      </p:pic>
    </p:spTree>
    <p:extLst>
      <p:ext uri="{BB962C8B-B14F-4D97-AF65-F5344CB8AC3E}">
        <p14:creationId xmlns:p14="http://schemas.microsoft.com/office/powerpoint/2010/main" val="403671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E61460B-BCE6-45C7-9374-04012FF80017}"/>
              </a:ext>
            </a:extLst>
          </p:cNvPr>
          <p:cNvPicPr>
            <a:picLocks noChangeAspect="1"/>
          </p:cNvPicPr>
          <p:nvPr/>
        </p:nvPicPr>
        <p:blipFill>
          <a:blip r:embed="rId7"/>
          <a:stretch>
            <a:fillRect/>
          </a:stretch>
        </p:blipFill>
        <p:spPr>
          <a:xfrm>
            <a:off x="391734" y="1152230"/>
            <a:ext cx="8433174" cy="5216903"/>
          </a:xfrm>
          <a:prstGeom prst="rect">
            <a:avLst/>
          </a:prstGeom>
        </p:spPr>
      </p:pic>
    </p:spTree>
    <p:extLst>
      <p:ext uri="{BB962C8B-B14F-4D97-AF65-F5344CB8AC3E}">
        <p14:creationId xmlns:p14="http://schemas.microsoft.com/office/powerpoint/2010/main" val="375058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479AEAEB-3A45-16A1-985D-87E2EC9011C5}"/>
              </a:ext>
            </a:extLst>
          </p:cNvPr>
          <p:cNvSpPr txBox="1"/>
          <p:nvPr/>
        </p:nvSpPr>
        <p:spPr>
          <a:xfrm>
            <a:off x="609601" y="1371600"/>
            <a:ext cx="8153400" cy="3416320"/>
          </a:xfrm>
          <a:prstGeom prst="rect">
            <a:avLst/>
          </a:prstGeom>
          <a:noFill/>
        </p:spPr>
        <p:txBody>
          <a:bodyPr wrap="square" rtlCol="0">
            <a:spAutoFit/>
          </a:bodyPr>
          <a:lstStyle/>
          <a:p>
            <a:r>
              <a:rPr lang="pt-PT" dirty="0"/>
              <a:t>	Na implementação do código primeiro começamos por criar um menu na classe main.py para na linha de comandos o utilizador selecionar o tipo de jogador para o jogador 1 e jogador 2. É apresentado várias opções sendo estas: </a:t>
            </a:r>
            <a:r>
              <a:rPr lang="pt-PT" b="1" dirty="0" err="1"/>
              <a:t>Human</a:t>
            </a:r>
            <a:r>
              <a:rPr lang="pt-PT" dirty="0"/>
              <a:t>, </a:t>
            </a:r>
            <a:r>
              <a:rPr lang="pt-PT" b="1" dirty="0" err="1"/>
              <a:t>Minimax</a:t>
            </a:r>
            <a:r>
              <a:rPr lang="pt-PT" dirty="0"/>
              <a:t>, </a:t>
            </a:r>
            <a:r>
              <a:rPr lang="pt-PT" b="1" dirty="0" err="1"/>
              <a:t>Greedy</a:t>
            </a:r>
            <a:r>
              <a:rPr lang="pt-PT" dirty="0"/>
              <a:t>, </a:t>
            </a:r>
            <a:r>
              <a:rPr lang="pt-PT" b="1" dirty="0" err="1"/>
              <a:t>Random</a:t>
            </a:r>
            <a:r>
              <a:rPr lang="pt-PT" dirty="0"/>
              <a:t>. </a:t>
            </a:r>
          </a:p>
          <a:p>
            <a:r>
              <a:rPr lang="pt-PT" dirty="0"/>
              <a:t>	O erro que ocorreu na terminal na demonstração é um </a:t>
            </a:r>
            <a:r>
              <a:rPr lang="pt-PT" dirty="0" err="1"/>
              <a:t>Assertion</a:t>
            </a:r>
            <a:r>
              <a:rPr lang="pt-PT" dirty="0"/>
              <a:t> Error. Esta ocorreu porque a condição escrita anteriormente é falsa, se nada acontece então a condição é verdadeira e o programa continua a decorrer.</a:t>
            </a:r>
          </a:p>
          <a:p>
            <a:r>
              <a:rPr lang="pt-PT" dirty="0"/>
              <a:t>	Como se pode observar na imagem do diapositivo anterior a implementação do menu está muito repetitiva, por isso, e para simplificar ainda mais, foi alterada com a criação de uma nova função que se chama </a:t>
            </a:r>
            <a:r>
              <a:rPr lang="pt-PT" b="1" dirty="0" err="1"/>
              <a:t>read_player</a:t>
            </a:r>
            <a:r>
              <a:rPr lang="pt-PT" dirty="0"/>
              <a:t>. Esta função é depois chamada dentro do </a:t>
            </a:r>
            <a:r>
              <a:rPr lang="pt-PT" b="1" dirty="0" err="1"/>
              <a:t>main</a:t>
            </a:r>
            <a:r>
              <a:rPr lang="pt-PT" dirty="0"/>
              <a:t> para o utilizador preencher o tipo de jogador para cada.</a:t>
            </a:r>
          </a:p>
        </p:txBody>
      </p:sp>
    </p:spTree>
    <p:extLst>
      <p:ext uri="{BB962C8B-B14F-4D97-AF65-F5344CB8AC3E}">
        <p14:creationId xmlns:p14="http://schemas.microsoft.com/office/powerpoint/2010/main" val="355937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9B2A639-68AC-655B-607B-269A9A0E61B4}"/>
              </a:ext>
            </a:extLst>
          </p:cNvPr>
          <p:cNvPicPr>
            <a:picLocks noChangeAspect="1"/>
          </p:cNvPicPr>
          <p:nvPr/>
        </p:nvPicPr>
        <p:blipFill>
          <a:blip r:embed="rId7"/>
          <a:stretch>
            <a:fillRect/>
          </a:stretch>
        </p:blipFill>
        <p:spPr>
          <a:xfrm>
            <a:off x="260350" y="1851981"/>
            <a:ext cx="4165941" cy="3762785"/>
          </a:xfrm>
          <a:prstGeom prst="rect">
            <a:avLst/>
          </a:prstGeom>
        </p:spPr>
      </p:pic>
      <p:pic>
        <p:nvPicPr>
          <p:cNvPr id="6" name="Imagem 5">
            <a:extLst>
              <a:ext uri="{FF2B5EF4-FFF2-40B4-BE49-F238E27FC236}">
                <a16:creationId xmlns:a16="http://schemas.microsoft.com/office/drawing/2014/main" id="{5DDCFD8D-826C-6CD7-F293-02C1360A861F}"/>
              </a:ext>
            </a:extLst>
          </p:cNvPr>
          <p:cNvPicPr>
            <a:picLocks noChangeAspect="1"/>
          </p:cNvPicPr>
          <p:nvPr/>
        </p:nvPicPr>
        <p:blipFill>
          <a:blip r:embed="rId8"/>
          <a:stretch>
            <a:fillRect/>
          </a:stretch>
        </p:blipFill>
        <p:spPr>
          <a:xfrm>
            <a:off x="4685208" y="1838778"/>
            <a:ext cx="4185047" cy="3765005"/>
          </a:xfrm>
          <a:prstGeom prst="rect">
            <a:avLst/>
          </a:prstGeom>
        </p:spPr>
      </p:pic>
    </p:spTree>
    <p:extLst>
      <p:ext uri="{BB962C8B-B14F-4D97-AF65-F5344CB8AC3E}">
        <p14:creationId xmlns:p14="http://schemas.microsoft.com/office/powerpoint/2010/main" val="361329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426CFBE-958C-0770-386A-48E5B1F8BDA7}"/>
              </a:ext>
            </a:extLst>
          </p:cNvPr>
          <p:cNvPicPr>
            <a:picLocks noChangeAspect="1"/>
          </p:cNvPicPr>
          <p:nvPr/>
        </p:nvPicPr>
        <p:blipFill>
          <a:blip r:embed="rId7"/>
          <a:stretch>
            <a:fillRect/>
          </a:stretch>
        </p:blipFill>
        <p:spPr>
          <a:xfrm>
            <a:off x="0" y="2296969"/>
            <a:ext cx="9144000" cy="2264062"/>
          </a:xfrm>
          <a:prstGeom prst="rect">
            <a:avLst/>
          </a:prstGeom>
        </p:spPr>
      </p:pic>
    </p:spTree>
    <p:extLst>
      <p:ext uri="{BB962C8B-B14F-4D97-AF65-F5344CB8AC3E}">
        <p14:creationId xmlns:p14="http://schemas.microsoft.com/office/powerpoint/2010/main" val="253920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C8D8BE9-27B1-482A-9D74-BB99E5D804F4}"/>
              </a:ext>
            </a:extLst>
          </p:cNvPr>
          <p:cNvPicPr>
            <a:picLocks noChangeAspect="1"/>
          </p:cNvPicPr>
          <p:nvPr/>
        </p:nvPicPr>
        <p:blipFill>
          <a:blip r:embed="rId7"/>
          <a:stretch>
            <a:fillRect/>
          </a:stretch>
        </p:blipFill>
        <p:spPr>
          <a:xfrm>
            <a:off x="864592" y="1132408"/>
            <a:ext cx="7136861" cy="5170641"/>
          </a:xfrm>
          <a:prstGeom prst="rect">
            <a:avLst/>
          </a:prstGeom>
        </p:spPr>
      </p:pic>
    </p:spTree>
    <p:extLst>
      <p:ext uri="{BB962C8B-B14F-4D97-AF65-F5344CB8AC3E}">
        <p14:creationId xmlns:p14="http://schemas.microsoft.com/office/powerpoint/2010/main" val="56239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5DD4C35-EA21-4E4C-A87E-1CA15A0D8757}"/>
              </a:ext>
            </a:extLst>
          </p:cNvPr>
          <p:cNvPicPr>
            <a:picLocks noChangeAspect="1"/>
          </p:cNvPicPr>
          <p:nvPr/>
        </p:nvPicPr>
        <p:blipFill>
          <a:blip r:embed="rId7"/>
          <a:stretch>
            <a:fillRect/>
          </a:stretch>
        </p:blipFill>
        <p:spPr>
          <a:xfrm>
            <a:off x="914400" y="1159365"/>
            <a:ext cx="7033959" cy="5023448"/>
          </a:xfrm>
          <a:prstGeom prst="rect">
            <a:avLst/>
          </a:prstGeom>
        </p:spPr>
      </p:pic>
    </p:spTree>
    <p:extLst>
      <p:ext uri="{BB962C8B-B14F-4D97-AF65-F5344CB8AC3E}">
        <p14:creationId xmlns:p14="http://schemas.microsoft.com/office/powerpoint/2010/main" val="133053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00AF9B84-79B8-4512-95AB-CCE1EFCB8CFB}"/>
              </a:ext>
            </a:extLst>
          </p:cNvPr>
          <p:cNvPicPr>
            <a:picLocks noChangeAspect="1"/>
          </p:cNvPicPr>
          <p:nvPr/>
        </p:nvPicPr>
        <p:blipFill>
          <a:blip r:embed="rId7"/>
          <a:stretch>
            <a:fillRect/>
          </a:stretch>
        </p:blipFill>
        <p:spPr>
          <a:xfrm>
            <a:off x="862544" y="1036263"/>
            <a:ext cx="7491554" cy="5235575"/>
          </a:xfrm>
          <a:prstGeom prst="rect">
            <a:avLst/>
          </a:prstGeom>
        </p:spPr>
      </p:pic>
    </p:spTree>
    <p:extLst>
      <p:ext uri="{BB962C8B-B14F-4D97-AF65-F5344CB8AC3E}">
        <p14:creationId xmlns:p14="http://schemas.microsoft.com/office/powerpoint/2010/main" val="3163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b="1" dirty="0">
                <a:effectLst>
                  <a:outerShdw blurRad="38100" dist="38100" dir="2700000" algn="tl">
                    <a:srgbClr val="000000">
                      <a:alpha val="43137"/>
                    </a:srgbClr>
                  </a:outerShdw>
                </a:effectLst>
                <a:latin typeface="Arial"/>
                <a:cs typeface="Arial"/>
              </a:rPr>
              <a:t>Índice</a:t>
            </a:r>
            <a:endParaRPr lang="pt-PT" sz="2000" b="1" dirty="0">
              <a:effectLst>
                <a:outerShdw blurRad="38100" dist="38100" dir="2700000" algn="tl">
                  <a:srgbClr val="000000">
                    <a:alpha val="43137"/>
                  </a:srgbClr>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286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algn="l">
              <a:lnSpc>
                <a:spcPct val="150000"/>
              </a:lnSpc>
              <a:buAutoNum type="arabicPeriod"/>
            </a:pPr>
            <a:r>
              <a:rPr lang="pt-PT" altLang="pt-PT" sz="1600" dirty="0">
                <a:cs typeface="Arial" panose="020B0604020202020204" pitchFamily="34" charset="0"/>
              </a:rPr>
              <a:t>Introdução – objetivos, motivação e estrutura do trabalho</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Descrição do problema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Arquitetura da solução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Implementação </a:t>
            </a:r>
            <a:r>
              <a:rPr lang="pt-PT" sz="1600" dirty="0">
                <a:ea typeface="Times New Roman" panose="02020603050405020304" pitchFamily="18" charset="0"/>
                <a:cs typeface="Arial" panose="020B0604020202020204" pitchFamily="34" charset="0"/>
              </a:rPr>
              <a:t>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Interface com utilizador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Conclusões </a:t>
            </a:r>
            <a:endParaRPr lang="pt-PT" altLang="pt-PT" sz="16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161719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AFCB6C07-8254-4BBB-B098-94C52F0433A8}"/>
              </a:ext>
            </a:extLst>
          </p:cNvPr>
          <p:cNvPicPr>
            <a:picLocks noChangeAspect="1"/>
          </p:cNvPicPr>
          <p:nvPr/>
        </p:nvPicPr>
        <p:blipFill>
          <a:blip r:embed="rId7"/>
          <a:stretch>
            <a:fillRect/>
          </a:stretch>
        </p:blipFill>
        <p:spPr>
          <a:xfrm>
            <a:off x="855067" y="1146861"/>
            <a:ext cx="7543799" cy="5212747"/>
          </a:xfrm>
          <a:prstGeom prst="rect">
            <a:avLst/>
          </a:prstGeom>
        </p:spPr>
      </p:pic>
    </p:spTree>
    <p:extLst>
      <p:ext uri="{BB962C8B-B14F-4D97-AF65-F5344CB8AC3E}">
        <p14:creationId xmlns:p14="http://schemas.microsoft.com/office/powerpoint/2010/main" val="1493602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BD921E4-C1F6-4E4A-AA0A-F84311A2D762}"/>
              </a:ext>
            </a:extLst>
          </p:cNvPr>
          <p:cNvPicPr>
            <a:picLocks noChangeAspect="1"/>
          </p:cNvPicPr>
          <p:nvPr/>
        </p:nvPicPr>
        <p:blipFill>
          <a:blip r:embed="rId7"/>
          <a:stretch>
            <a:fillRect/>
          </a:stretch>
        </p:blipFill>
        <p:spPr>
          <a:xfrm>
            <a:off x="803134" y="1129598"/>
            <a:ext cx="7740494" cy="5183366"/>
          </a:xfrm>
          <a:prstGeom prst="rect">
            <a:avLst/>
          </a:prstGeom>
        </p:spPr>
      </p:pic>
    </p:spTree>
    <p:extLst>
      <p:ext uri="{BB962C8B-B14F-4D97-AF65-F5344CB8AC3E}">
        <p14:creationId xmlns:p14="http://schemas.microsoft.com/office/powerpoint/2010/main" val="79280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23625209-0670-26C3-6B93-E8A36C8294B1}"/>
              </a:ext>
            </a:extLst>
          </p:cNvPr>
          <p:cNvSpPr txBox="1"/>
          <p:nvPr/>
        </p:nvSpPr>
        <p:spPr>
          <a:xfrm>
            <a:off x="260350" y="1295400"/>
            <a:ext cx="8426450" cy="3962880"/>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Outro erro que apareceu na terminal foi “’</a:t>
            </a:r>
            <a:r>
              <a:rPr lang="pt-PT" sz="1600" dirty="0" err="1">
                <a:latin typeface="Arial" panose="020B0604020202020204" pitchFamily="34" charset="0"/>
                <a:cs typeface="Arial" panose="020B0604020202020204" pitchFamily="34" charset="0"/>
              </a:rPr>
              <a:t>int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object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is</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not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iterable</a:t>
            </a:r>
            <a:r>
              <a:rPr lang="pt-PT" sz="1600" dirty="0">
                <a:latin typeface="Arial" panose="020B0604020202020204" pitchFamily="34" charset="0"/>
                <a:cs typeface="Arial" panose="020B0604020202020204" pitchFamily="34" charset="0"/>
              </a:rPr>
              <a:t>”. Isto significa ao executar o código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tentei fazer um </a:t>
            </a:r>
            <a:r>
              <a:rPr lang="pt-PT" sz="1600" dirty="0" err="1">
                <a:latin typeface="Arial" panose="020B0604020202020204" pitchFamily="34" charset="0"/>
                <a:cs typeface="Arial" panose="020B0604020202020204" pitchFamily="34" charset="0"/>
              </a:rPr>
              <a:t>loop</a:t>
            </a:r>
            <a:r>
              <a:rPr lang="pt-PT" sz="1600" dirty="0">
                <a:latin typeface="Arial" panose="020B0604020202020204" pitchFamily="34" charset="0"/>
                <a:cs typeface="Arial" panose="020B0604020202020204" pitchFamily="34" charset="0"/>
              </a:rPr>
              <a:t> através de um inteiro ou outro tipo de dados em que os </a:t>
            </a:r>
            <a:r>
              <a:rPr lang="pt-PT" sz="1600" dirty="0" err="1">
                <a:latin typeface="Arial" panose="020B0604020202020204" pitchFamily="34" charset="0"/>
                <a:cs typeface="Arial" panose="020B0604020202020204" pitchFamily="34" charset="0"/>
              </a:rPr>
              <a:t>loops</a:t>
            </a:r>
            <a:r>
              <a:rPr lang="pt-PT" sz="1600" dirty="0">
                <a:latin typeface="Arial" panose="020B0604020202020204" pitchFamily="34" charset="0"/>
                <a:cs typeface="Arial" panose="020B0604020202020204" pitchFamily="34" charset="0"/>
              </a:rPr>
              <a:t> não funcionam. Em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dados iteráveis são listas, tuplas, conjuntos, dicionários e assim por diante. Ao tentar resolver o erro foram feitas várias pesquisas na internet para entender o problema presente.</a:t>
            </a:r>
          </a:p>
          <a:p>
            <a:pPr>
              <a:lnSpc>
                <a:spcPct val="200000"/>
              </a:lnSpc>
            </a:pPr>
            <a:endParaRPr lang="pt-PT" sz="1600" dirty="0"/>
          </a:p>
          <a:p>
            <a:pPr>
              <a:lnSpc>
                <a:spcPct val="200000"/>
              </a:lnSpc>
            </a:pPr>
            <a:endParaRPr lang="pt-PT" sz="1600" dirty="0"/>
          </a:p>
          <a:p>
            <a:pPr>
              <a:lnSpc>
                <a:spcPct val="200000"/>
              </a:lnSpc>
            </a:pPr>
            <a:endParaRPr lang="pt-PT" sz="1600" dirty="0"/>
          </a:p>
        </p:txBody>
      </p:sp>
      <p:sp>
        <p:nvSpPr>
          <p:cNvPr id="4" name="CaixaDeTexto 3">
            <a:extLst>
              <a:ext uri="{FF2B5EF4-FFF2-40B4-BE49-F238E27FC236}">
                <a16:creationId xmlns:a16="http://schemas.microsoft.com/office/drawing/2014/main" id="{3C66872B-3218-F39D-A431-DE9343CBFBC7}"/>
              </a:ext>
            </a:extLst>
          </p:cNvPr>
          <p:cNvSpPr txBox="1"/>
          <p:nvPr/>
        </p:nvSpPr>
        <p:spPr>
          <a:xfrm>
            <a:off x="306388" y="4114800"/>
            <a:ext cx="8153400" cy="2492990"/>
          </a:xfrm>
          <a:prstGeom prst="rect">
            <a:avLst/>
          </a:prstGeom>
          <a:noFill/>
        </p:spPr>
        <p:txBody>
          <a:bodyPr wrap="square" rtlCol="0">
            <a:spAutoFit/>
          </a:bodyPr>
          <a:lstStyle/>
          <a:p>
            <a:r>
              <a:rPr lang="pt-PT" sz="1400" dirty="0">
                <a:solidFill>
                  <a:srgbClr val="0070C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https://www.youtube.com/watch?v=78X7GmoDvnQ&amp;t=2s&amp;ab_channel=metazoneTrainings-NeerajSharma</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https://www.youtube.com/watch?v=CJ338_RgKzw&amp;ab_channel=ATOMº</a:t>
            </a: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https://www.youtube.com/watch?v=6jbovAo92Bk&amp;ab_channel=CodeFix</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https://www.youtube.com/watch?v=ibuZGXqTkV4&amp;t=335s&amp;ab_channel=DevInternals</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https://www.youtube.com/watch?v=eghgVRjSAVI&amp;ab_channel=DataAnalyticsIreland</a:t>
            </a:r>
          </a:p>
          <a:p>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959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descr="Uma imagem com texto&#10;&#10;Descrição gerada automaticamente">
            <a:extLst>
              <a:ext uri="{FF2B5EF4-FFF2-40B4-BE49-F238E27FC236}">
                <a16:creationId xmlns:a16="http://schemas.microsoft.com/office/drawing/2014/main" id="{F49FF3CA-C3A7-2BF7-9E81-5083B1373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41053"/>
            <a:ext cx="9144000" cy="4160455"/>
          </a:xfrm>
          <a:prstGeom prst="rect">
            <a:avLst/>
          </a:prstGeom>
        </p:spPr>
      </p:pic>
    </p:spTree>
    <p:extLst>
      <p:ext uri="{BB962C8B-B14F-4D97-AF65-F5344CB8AC3E}">
        <p14:creationId xmlns:p14="http://schemas.microsoft.com/office/powerpoint/2010/main" val="393834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42A62C51-A88D-2D29-F5D3-E888AE38A289}"/>
              </a:ext>
            </a:extLst>
          </p:cNvPr>
          <p:cNvPicPr>
            <a:picLocks noChangeAspect="1"/>
          </p:cNvPicPr>
          <p:nvPr/>
        </p:nvPicPr>
        <p:blipFill rotWithShape="1">
          <a:blip r:embed="rId7"/>
          <a:srcRect l="16667"/>
          <a:stretch/>
        </p:blipFill>
        <p:spPr>
          <a:xfrm>
            <a:off x="325438" y="1362871"/>
            <a:ext cx="8288338" cy="4817183"/>
          </a:xfrm>
          <a:prstGeom prst="rect">
            <a:avLst/>
          </a:prstGeom>
        </p:spPr>
      </p:pic>
    </p:spTree>
    <p:extLst>
      <p:ext uri="{BB962C8B-B14F-4D97-AF65-F5344CB8AC3E}">
        <p14:creationId xmlns:p14="http://schemas.microsoft.com/office/powerpoint/2010/main" val="2702874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1D38FE4C-D96D-CF31-5173-5AE309CD0651}"/>
              </a:ext>
            </a:extLst>
          </p:cNvPr>
          <p:cNvSpPr txBox="1"/>
          <p:nvPr/>
        </p:nvSpPr>
        <p:spPr>
          <a:xfrm>
            <a:off x="476468" y="1047673"/>
            <a:ext cx="8077199" cy="5001882"/>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Na classe </a:t>
            </a:r>
            <a:r>
              <a:rPr lang="pt-PT" sz="1600" b="1" dirty="0" err="1">
                <a:latin typeface="Arial" panose="020B0604020202020204" pitchFamily="34" charset="0"/>
                <a:cs typeface="Arial" panose="020B0604020202020204" pitchFamily="34" charset="0"/>
              </a:rPr>
              <a:t>TintasState</a:t>
            </a:r>
            <a:r>
              <a:rPr lang="pt-PT" sz="1600" dirty="0">
                <a:latin typeface="Arial" panose="020B0604020202020204" pitchFamily="34" charset="0"/>
                <a:cs typeface="Arial" panose="020B0604020202020204" pitchFamily="34" charset="0"/>
              </a:rPr>
              <a:t> dentro do ficheiro </a:t>
            </a:r>
            <a:r>
              <a:rPr lang="pt-PT" sz="1600" b="1" dirty="0">
                <a:latin typeface="Arial" panose="020B0604020202020204" pitchFamily="34" charset="0"/>
                <a:cs typeface="Arial" panose="020B0604020202020204" pitchFamily="34" charset="0"/>
              </a:rPr>
              <a:t>state.py </a:t>
            </a:r>
            <a:r>
              <a:rPr lang="pt-PT" sz="1600" dirty="0">
                <a:latin typeface="Arial" panose="020B0604020202020204" pitchFamily="34" charset="0"/>
                <a:cs typeface="Arial" panose="020B0604020202020204" pitchFamily="34" charset="0"/>
              </a:rPr>
              <a:t>foram primeiro inseridas as variáveis para as cores de cada peça. Primeiro eram declaradas como números, mas para evitar confusões e problemas mais tarde, foram todos substituídos por letras. São um total de 7 cores: preto, branco, laranja, rosa, azul, vermelho e verde. Cada uma é chamada pela inicial da cor a não ser a cor verde que foi designada pela letra “d”. As cores serão depois utilizadas para preencher o tabuleiro hexagonal do  jogo. </a:t>
            </a:r>
          </a:p>
          <a:p>
            <a:pPr>
              <a:lnSpc>
                <a:spcPct val="200000"/>
              </a:lnSpc>
            </a:pPr>
            <a:r>
              <a:rPr lang="pt-PT" sz="1600" dirty="0">
                <a:latin typeface="Arial" panose="020B0604020202020204" pitchFamily="34" charset="0"/>
                <a:cs typeface="Arial" panose="020B0604020202020204" pitchFamily="34" charset="0"/>
              </a:rPr>
              <a:t>	A seguir foram criadas mais 4 varáveis, duas para as </a:t>
            </a:r>
            <a:r>
              <a:rPr lang="pt-PT" sz="1600" i="1" dirty="0" err="1">
                <a:latin typeface="Arial" panose="020B0604020202020204" pitchFamily="34" charset="0"/>
                <a:cs typeface="Arial" panose="020B0604020202020204" pitchFamily="34" charset="0"/>
              </a:rPr>
              <a:t>cells</a:t>
            </a:r>
            <a:r>
              <a:rPr lang="pt-PT" sz="1600" dirty="0">
                <a:latin typeface="Arial" panose="020B0604020202020204" pitchFamily="34" charset="0"/>
                <a:cs typeface="Arial" panose="020B0604020202020204" pitchFamily="34" charset="0"/>
              </a:rPr>
              <a:t> do tabuleiro e as restantes para identificar os jogadores. -1 é a EMPTY_CELL que é substituída pelas letras no tabuleiro, NP_CELL será os espaços e simboliza o exterior do tabuleiro, PLAYER_0 é o primeiro jogador e PLAYER_1 é o segundo.</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12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F6950D6D-8780-1F22-23E1-BF6E43EB0A2C}"/>
              </a:ext>
            </a:extLst>
          </p:cNvPr>
          <p:cNvPicPr>
            <a:picLocks noChangeAspect="1"/>
          </p:cNvPicPr>
          <p:nvPr/>
        </p:nvPicPr>
        <p:blipFill>
          <a:blip r:embed="rId7"/>
          <a:stretch>
            <a:fillRect/>
          </a:stretch>
        </p:blipFill>
        <p:spPr>
          <a:xfrm>
            <a:off x="0" y="1641992"/>
            <a:ext cx="9144000" cy="3791696"/>
          </a:xfrm>
          <a:prstGeom prst="rect">
            <a:avLst/>
          </a:prstGeom>
        </p:spPr>
      </p:pic>
    </p:spTree>
    <p:extLst>
      <p:ext uri="{BB962C8B-B14F-4D97-AF65-F5344CB8AC3E}">
        <p14:creationId xmlns:p14="http://schemas.microsoft.com/office/powerpoint/2010/main" val="2939514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1DE99389-998D-4526-A873-CE84BB7485B4}"/>
              </a:ext>
            </a:extLst>
          </p:cNvPr>
          <p:cNvSpPr txBox="1"/>
          <p:nvPr/>
        </p:nvSpPr>
        <p:spPr>
          <a:xfrm>
            <a:off x="579225" y="1600200"/>
            <a:ext cx="7116975" cy="1122743"/>
          </a:xfrm>
          <a:prstGeom prst="rect">
            <a:avLst/>
          </a:prstGeom>
          <a:noFill/>
        </p:spPr>
        <p:txBody>
          <a:bodyPr wrap="square" rtlCol="0">
            <a:spAutoFit/>
          </a:bodyPr>
          <a:lstStyle/>
          <a:p>
            <a:pPr>
              <a:lnSpc>
                <a:spcPct val="200000"/>
              </a:lnSpc>
            </a:pPr>
            <a:r>
              <a:rPr lang="pt-PT" dirty="0"/>
              <a:t>	No ficheiro simulador.py encontrasse a classe </a:t>
            </a:r>
            <a:r>
              <a:rPr lang="pt-PT" b="1" dirty="0" err="1"/>
              <a:t>TintasSimulator</a:t>
            </a:r>
            <a:r>
              <a:rPr lang="pt-PT" dirty="0"/>
              <a:t>, este </a:t>
            </a:r>
            <a:r>
              <a:rPr lang="pt-PT" dirty="0" err="1"/>
              <a:t>genera</a:t>
            </a:r>
            <a:r>
              <a:rPr lang="pt-PT" dirty="0"/>
              <a:t> o jogo para os jogadores escolhidos.</a:t>
            </a:r>
          </a:p>
        </p:txBody>
      </p:sp>
    </p:spTree>
    <p:extLst>
      <p:ext uri="{BB962C8B-B14F-4D97-AF65-F5344CB8AC3E}">
        <p14:creationId xmlns:p14="http://schemas.microsoft.com/office/powerpoint/2010/main" val="142910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353016C4-2989-CEB9-A989-C1D40D5D7E7D}"/>
              </a:ext>
            </a:extLst>
          </p:cNvPr>
          <p:cNvPicPr>
            <a:picLocks noChangeAspect="1"/>
          </p:cNvPicPr>
          <p:nvPr/>
        </p:nvPicPr>
        <p:blipFill>
          <a:blip r:embed="rId7"/>
          <a:stretch>
            <a:fillRect/>
          </a:stretch>
        </p:blipFill>
        <p:spPr>
          <a:xfrm>
            <a:off x="650947" y="1134687"/>
            <a:ext cx="7876263" cy="5193928"/>
          </a:xfrm>
          <a:prstGeom prst="rect">
            <a:avLst/>
          </a:prstGeom>
        </p:spPr>
      </p:pic>
    </p:spTree>
    <p:extLst>
      <p:ext uri="{BB962C8B-B14F-4D97-AF65-F5344CB8AC3E}">
        <p14:creationId xmlns:p14="http://schemas.microsoft.com/office/powerpoint/2010/main" val="42045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C267525C-DEA6-7C61-4FA0-3DFD22803EFC}"/>
              </a:ext>
            </a:extLst>
          </p:cNvPr>
          <p:cNvSpPr txBox="1"/>
          <p:nvPr/>
        </p:nvSpPr>
        <p:spPr>
          <a:xfrm>
            <a:off x="533400" y="1526619"/>
            <a:ext cx="8229600" cy="2047227"/>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No ficheiro </a:t>
            </a:r>
            <a:r>
              <a:rPr lang="pt-PT" sz="1600" b="1" dirty="0">
                <a:latin typeface="Arial" panose="020B0604020202020204" pitchFamily="34" charset="0"/>
                <a:cs typeface="Arial" panose="020B0604020202020204" pitchFamily="34" charset="0"/>
              </a:rPr>
              <a:t>player.py </a:t>
            </a:r>
            <a:r>
              <a:rPr lang="pt-PT" sz="1600" dirty="0">
                <a:latin typeface="Arial" panose="020B0604020202020204" pitchFamily="34" charset="0"/>
                <a:cs typeface="Arial" panose="020B0604020202020204" pitchFamily="34" charset="0"/>
              </a:rPr>
              <a:t>é guardada o número de jogos realizados e a quantidade de vezes que certo resultado ocorreu. Depois do jogo terminar é feito print na terminal dos jogadores escolhidos, número de partidas ganhas em comparação com o número de partidas realizadas e a percentagem final da taxa de vitórias.</a:t>
            </a:r>
            <a:endParaRPr lang="pt-PT"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2724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objetivos</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48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cs typeface="Arial" panose="020B0604020202020204" pitchFamily="34" charset="0"/>
              </a:rPr>
              <a:t>Os objetivos deste trabalho são:</a:t>
            </a:r>
          </a:p>
          <a:p>
            <a:pPr marL="171450" indent="-171450">
              <a:lnSpc>
                <a:spcPct val="150000"/>
              </a:lnSpc>
              <a:spcBef>
                <a:spcPct val="0"/>
              </a:spcBef>
            </a:pPr>
            <a:r>
              <a:rPr lang="pt-PT" altLang="pt-PT" sz="1200" dirty="0">
                <a:cs typeface="Arial" panose="020B0604020202020204" pitchFamily="34" charset="0"/>
              </a:rPr>
              <a:t>Aplicar os conhecimentos sobre Inteligência Artificial dados em aula e várias pesquisas online para o desenvolvimento do jogo Tintas;</a:t>
            </a:r>
          </a:p>
          <a:p>
            <a:pPr marL="171450" indent="-171450">
              <a:lnSpc>
                <a:spcPct val="150000"/>
              </a:lnSpc>
              <a:spcBef>
                <a:spcPct val="0"/>
              </a:spcBef>
            </a:pPr>
            <a:r>
              <a:rPr lang="pt-PT" altLang="pt-PT" sz="1200" dirty="0"/>
              <a:t>Seguir estrutura de código fornecida pelo professor;</a:t>
            </a:r>
          </a:p>
          <a:p>
            <a:pPr marL="171450" indent="-171450">
              <a:lnSpc>
                <a:spcPct val="150000"/>
              </a:lnSpc>
              <a:spcBef>
                <a:spcPct val="0"/>
              </a:spcBef>
            </a:pPr>
            <a:r>
              <a:rPr lang="pt-PT" altLang="pt-PT" sz="1200" dirty="0"/>
              <a:t>Adquirir, a partir da informação recebida e de estudo autónomo, novos conhecimentos e práticas em IA e linguagem </a:t>
            </a:r>
            <a:r>
              <a:rPr lang="pt-PT" altLang="pt-PT" sz="1200" dirty="0" err="1"/>
              <a:t>python</a:t>
            </a:r>
            <a:r>
              <a:rPr lang="pt-PT" altLang="pt-PT" sz="1200" dirty="0"/>
              <a:t>;</a:t>
            </a:r>
          </a:p>
          <a:p>
            <a:pPr marL="171450" indent="-171450">
              <a:lnSpc>
                <a:spcPct val="150000"/>
              </a:lnSpc>
              <a:spcBef>
                <a:spcPct val="0"/>
              </a:spcBef>
            </a:pPr>
            <a:r>
              <a:rPr lang="pt-PT" altLang="pt-PT" sz="1200" dirty="0"/>
              <a:t>Seguir regras e aplica-las na estrutura do jogo.</a:t>
            </a:r>
          </a:p>
          <a:p>
            <a:pPr marL="171450" indent="-171450">
              <a:lnSpc>
                <a:spcPct val="150000"/>
              </a:lnSpc>
              <a:spcBef>
                <a:spcPct val="0"/>
              </a:spcBef>
            </a:pPr>
            <a:endParaRPr lang="pt-PT" altLang="pt-PT" sz="1200" dirty="0"/>
          </a:p>
          <a:p>
            <a:pPr>
              <a:lnSpc>
                <a:spcPct val="150000"/>
              </a:lnSpc>
              <a:buNone/>
            </a:pPr>
            <a:r>
              <a:rPr lang="pt-PT" sz="1200" dirty="0">
                <a:effectLst/>
                <a:ea typeface="Times New Roman" panose="02020603050405020304" pitchFamily="18" charset="0"/>
                <a:cs typeface="Arial" panose="020B0604020202020204" pitchFamily="34" charset="0"/>
              </a:rPr>
              <a:t>	O presente trabalho prático 1 (TP1) tem como objetivo desenvolver as capacidades dos estudantes na escrita de algoritmos de pesquisa de soluções, assim como permitir a avaliação da componente prática da disciplina de Inteligência Artificial do curso de Engenharia Informática.</a:t>
            </a:r>
          </a:p>
          <a:p>
            <a:pPr>
              <a:lnSpc>
                <a:spcPct val="150000"/>
              </a:lnSpc>
              <a:buNone/>
            </a:pPr>
            <a:endParaRPr lang="pt-PT" sz="1200" b="1" i="0" dirty="0">
              <a:cs typeface="Arial" panose="020B0604020202020204" pitchFamily="34" charset="0"/>
            </a:endParaRPr>
          </a:p>
          <a:p>
            <a:pPr>
              <a:lnSpc>
                <a:spcPct val="150000"/>
              </a:lnSpc>
              <a:buNone/>
            </a:pPr>
            <a:r>
              <a:rPr lang="pt-PT" sz="1200" dirty="0">
                <a:effectLst/>
                <a:ea typeface="Times New Roman" panose="02020603050405020304" pitchFamily="18" charset="0"/>
                <a:cs typeface="Arial" panose="020B0604020202020204" pitchFamily="34" charset="0"/>
              </a:rPr>
              <a:t>	Um jogo de tabuleiro caracteriza-se pelo tipo de tabuleiro e de peças, pelas regras de colocação e/ou movimentação das peças (jogadas possíveis) e pelas condições de terminação do jogo com derrota ou vitória de um dos jogadores ou empate. Em alguns dos jogos é definida uma pontuação final. A aplicação construída deve ser capaz de jogar uma partida completa do jogo incluindo todas as suas regras. </a:t>
            </a:r>
          </a:p>
          <a:p>
            <a:pPr>
              <a:lnSpc>
                <a:spcPct val="150000"/>
              </a:lnSpc>
              <a:spcBef>
                <a:spcPct val="0"/>
              </a:spcBef>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3919210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3DAB014-1216-6E9C-5F80-2BBC49E610C2}"/>
              </a:ext>
            </a:extLst>
          </p:cNvPr>
          <p:cNvPicPr>
            <a:picLocks noChangeAspect="1"/>
          </p:cNvPicPr>
          <p:nvPr/>
        </p:nvPicPr>
        <p:blipFill rotWithShape="1">
          <a:blip r:embed="rId7"/>
          <a:srcRect l="14322"/>
          <a:stretch/>
        </p:blipFill>
        <p:spPr>
          <a:xfrm>
            <a:off x="0" y="1200857"/>
            <a:ext cx="9144000" cy="5201167"/>
          </a:xfrm>
          <a:prstGeom prst="rect">
            <a:avLst/>
          </a:prstGeom>
        </p:spPr>
      </p:pic>
    </p:spTree>
    <p:extLst>
      <p:ext uri="{BB962C8B-B14F-4D97-AF65-F5344CB8AC3E}">
        <p14:creationId xmlns:p14="http://schemas.microsoft.com/office/powerpoint/2010/main" val="1839253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0A127C9B-B747-24E1-CA06-1E0784E09AB8}"/>
              </a:ext>
            </a:extLst>
          </p:cNvPr>
          <p:cNvSpPr txBox="1"/>
          <p:nvPr/>
        </p:nvSpPr>
        <p:spPr>
          <a:xfrm>
            <a:off x="609600" y="1523999"/>
            <a:ext cx="7678738" cy="1500667"/>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No ficheiro Action.py são colocadas todas as ações que podem ocorrer no jogo. Neste cenário existem 3 ações diferentes: colocar o peão no tabuleiro, mover o peão e deixar passar a jogada para o outro jogador.</a:t>
            </a:r>
          </a:p>
        </p:txBody>
      </p:sp>
    </p:spTree>
    <p:extLst>
      <p:ext uri="{BB962C8B-B14F-4D97-AF65-F5344CB8AC3E}">
        <p14:creationId xmlns:p14="http://schemas.microsoft.com/office/powerpoint/2010/main" val="1126931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F396AA3-BBD4-8884-764C-67C8123FB0EC}"/>
              </a:ext>
            </a:extLst>
          </p:cNvPr>
          <p:cNvPicPr>
            <a:picLocks noChangeAspect="1"/>
          </p:cNvPicPr>
          <p:nvPr/>
        </p:nvPicPr>
        <p:blipFill>
          <a:blip r:embed="rId7"/>
          <a:stretch>
            <a:fillRect/>
          </a:stretch>
        </p:blipFill>
        <p:spPr>
          <a:xfrm>
            <a:off x="0" y="1256899"/>
            <a:ext cx="9144000" cy="4344202"/>
          </a:xfrm>
          <a:prstGeom prst="rect">
            <a:avLst/>
          </a:prstGeom>
        </p:spPr>
      </p:pic>
    </p:spTree>
    <p:extLst>
      <p:ext uri="{BB962C8B-B14F-4D97-AF65-F5344CB8AC3E}">
        <p14:creationId xmlns:p14="http://schemas.microsoft.com/office/powerpoint/2010/main" val="751904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99193301-28BE-099B-40A6-B0E41FADB1E7}"/>
              </a:ext>
            </a:extLst>
          </p:cNvPr>
          <p:cNvSpPr txBox="1"/>
          <p:nvPr/>
        </p:nvSpPr>
        <p:spPr>
          <a:xfrm>
            <a:off x="325438" y="1304351"/>
            <a:ext cx="8285162" cy="3955442"/>
          </a:xfrm>
          <a:prstGeom prst="rect">
            <a:avLst/>
          </a:prstGeom>
          <a:noFill/>
        </p:spPr>
        <p:txBody>
          <a:bodyPr wrap="square" rtlCol="0">
            <a:spAutoFit/>
          </a:bodyPr>
          <a:lstStyle/>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validate_action</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serve para fazer como no nome indica. Este valida a ação dos jogadores. Caso o jogador 1 ou 0 não tenha o peão e faça uma ação diferente da ação de colocar o peão então retorna falso para cada um deles.</a:t>
            </a:r>
          </a:p>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switch_player</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muda o jogador entre as jogadas.</a:t>
            </a:r>
          </a:p>
          <a:p>
            <a:pPr>
              <a:lnSpc>
                <a:spcPct val="200000"/>
              </a:lnSpc>
            </a:pPr>
            <a:r>
              <a:rPr lang="pt-PT" sz="1600" dirty="0">
                <a:latin typeface="Arial" panose="020B0604020202020204" pitchFamily="34" charset="0"/>
                <a:cs typeface="Arial" panose="020B0604020202020204" pitchFamily="34" charset="0"/>
              </a:rPr>
              <a:t>	A última função que está em comentário,  </a:t>
            </a:r>
            <a:r>
              <a:rPr lang="pt-PT" sz="1600" b="1" dirty="0" err="1">
                <a:latin typeface="Arial" panose="020B0604020202020204" pitchFamily="34" charset="0"/>
                <a:cs typeface="Arial" panose="020B0604020202020204" pitchFamily="34" charset="0"/>
              </a:rPr>
              <a:t>validate_pawn_placement</a:t>
            </a:r>
            <a:r>
              <a:rPr lang="pt-PT" sz="1600" dirty="0">
                <a:latin typeface="Arial" panose="020B0604020202020204" pitchFamily="34" charset="0"/>
                <a:cs typeface="Arial" panose="020B0604020202020204" pitchFamily="34" charset="0"/>
              </a:rPr>
              <a:t>, serve supostamente para validar a posição do peão na coluna inserida pelo jogador. Se o jogador tentar colocar o peão numa </a:t>
            </a:r>
            <a:r>
              <a:rPr lang="pt-PT" sz="1600" i="1"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que tem “EC” então a posição é valida, se não a condição mantêm-se falsa.</a:t>
            </a:r>
          </a:p>
        </p:txBody>
      </p:sp>
    </p:spTree>
    <p:extLst>
      <p:ext uri="{BB962C8B-B14F-4D97-AF65-F5344CB8AC3E}">
        <p14:creationId xmlns:p14="http://schemas.microsoft.com/office/powerpoint/2010/main" val="2190788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0B792BB-E0CD-7A1B-87D9-9D5214B04FB6}"/>
              </a:ext>
            </a:extLst>
          </p:cNvPr>
          <p:cNvPicPr>
            <a:picLocks noChangeAspect="1"/>
          </p:cNvPicPr>
          <p:nvPr/>
        </p:nvPicPr>
        <p:blipFill>
          <a:blip r:embed="rId7"/>
          <a:stretch>
            <a:fillRect/>
          </a:stretch>
        </p:blipFill>
        <p:spPr>
          <a:xfrm>
            <a:off x="0" y="1816207"/>
            <a:ext cx="9144000" cy="3225585"/>
          </a:xfrm>
          <a:prstGeom prst="rect">
            <a:avLst/>
          </a:prstGeom>
        </p:spPr>
      </p:pic>
    </p:spTree>
    <p:extLst>
      <p:ext uri="{BB962C8B-B14F-4D97-AF65-F5344CB8AC3E}">
        <p14:creationId xmlns:p14="http://schemas.microsoft.com/office/powerpoint/2010/main" val="2585811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6BE1351-A3A6-DF74-407B-833C6F2EBC86}"/>
              </a:ext>
            </a:extLst>
          </p:cNvPr>
          <p:cNvPicPr>
            <a:picLocks noChangeAspect="1"/>
          </p:cNvPicPr>
          <p:nvPr/>
        </p:nvPicPr>
        <p:blipFill>
          <a:blip r:embed="rId7"/>
          <a:stretch>
            <a:fillRect/>
          </a:stretch>
        </p:blipFill>
        <p:spPr>
          <a:xfrm>
            <a:off x="0" y="1128501"/>
            <a:ext cx="9144000" cy="4600998"/>
          </a:xfrm>
          <a:prstGeom prst="rect">
            <a:avLst/>
          </a:prstGeom>
        </p:spPr>
      </p:pic>
    </p:spTree>
    <p:extLst>
      <p:ext uri="{BB962C8B-B14F-4D97-AF65-F5344CB8AC3E}">
        <p14:creationId xmlns:p14="http://schemas.microsoft.com/office/powerpoint/2010/main" val="2736929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47877D0-381E-149F-2E0F-7301D74A6263}"/>
              </a:ext>
            </a:extLst>
          </p:cNvPr>
          <p:cNvPicPr>
            <a:picLocks noChangeAspect="1"/>
          </p:cNvPicPr>
          <p:nvPr/>
        </p:nvPicPr>
        <p:blipFill>
          <a:blip r:embed="rId7"/>
          <a:stretch>
            <a:fillRect/>
          </a:stretch>
        </p:blipFill>
        <p:spPr>
          <a:xfrm>
            <a:off x="0" y="1318027"/>
            <a:ext cx="9144000" cy="4626019"/>
          </a:xfrm>
          <a:prstGeom prst="rect">
            <a:avLst/>
          </a:prstGeom>
        </p:spPr>
      </p:pic>
    </p:spTree>
    <p:extLst>
      <p:ext uri="{BB962C8B-B14F-4D97-AF65-F5344CB8AC3E}">
        <p14:creationId xmlns:p14="http://schemas.microsoft.com/office/powerpoint/2010/main" val="3156382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58647" y="1236740"/>
            <a:ext cx="8153400" cy="4016997"/>
          </a:xfrm>
          <a:prstGeom prst="rect">
            <a:avLst/>
          </a:prstGeom>
          <a:noFill/>
        </p:spPr>
        <p:txBody>
          <a:bodyPr wrap="square" rtlCol="0">
            <a:spAutoFit/>
          </a:bodyPr>
          <a:lstStyle/>
          <a:p>
            <a:pPr>
              <a:lnSpc>
                <a:spcPct val="200000"/>
              </a:lnSpc>
            </a:pPr>
            <a:r>
              <a:rPr lang="pt-PT" dirty="0"/>
              <a:t>	</a:t>
            </a:r>
            <a:r>
              <a:rPr lang="pt-PT" sz="1600" dirty="0"/>
              <a:t> </a:t>
            </a:r>
            <a:r>
              <a:rPr lang="pt-PT" sz="1600" dirty="0">
                <a:latin typeface="Arial" panose="020B0604020202020204" pitchFamily="34" charset="0"/>
                <a:cs typeface="Arial" panose="020B0604020202020204" pitchFamily="34" charset="0"/>
              </a:rPr>
              <a:t>A função __</a:t>
            </a:r>
            <a:r>
              <a:rPr lang="pt-PT" sz="1600" dirty="0" err="1">
                <a:latin typeface="Arial" panose="020B0604020202020204" pitchFamily="34" charset="0"/>
                <a:cs typeface="Arial" panose="020B0604020202020204" pitchFamily="34" charset="0"/>
              </a:rPr>
              <a:t>display_cell</a:t>
            </a:r>
            <a:r>
              <a:rPr lang="pt-PT" sz="1600" dirty="0">
                <a:latin typeface="Arial" panose="020B0604020202020204" pitchFamily="34" charset="0"/>
                <a:cs typeface="Arial" panose="020B0604020202020204" pitchFamily="34" charset="0"/>
              </a:rPr>
              <a:t> faz print do tabuleiro para a terminal. Se o valor 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for igual a -2, ou seja, se for uma célula vazia então é impresso três espaços vazios dentro dessa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se não imprime uma peça aleatória para esse espaço. Ao longo das várias colunas existentes, se o valor da coluna for menor que 10 então imprime um espaço vazio entre os números que irão aparecer por cima e por baixo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a indicar o valor da coluna. Ao longo das colunas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é criado um separador que escreve 4 “-” em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Finalmente para cada linha e coluna é criado outro separador que separa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com o símbolo “|”.</a:t>
            </a:r>
          </a:p>
        </p:txBody>
      </p:sp>
    </p:spTree>
    <p:extLst>
      <p:ext uri="{BB962C8B-B14F-4D97-AF65-F5344CB8AC3E}">
        <p14:creationId xmlns:p14="http://schemas.microsoft.com/office/powerpoint/2010/main" val="3065671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09600" y="1524000"/>
            <a:ext cx="8153400" cy="568745"/>
          </a:xfrm>
          <a:prstGeom prst="rect">
            <a:avLst/>
          </a:prstGeom>
          <a:noFill/>
        </p:spPr>
        <p:txBody>
          <a:bodyPr wrap="square" rtlCol="0">
            <a:spAutoFit/>
          </a:bodyPr>
          <a:lstStyle/>
          <a:p>
            <a:pPr>
              <a:lnSpc>
                <a:spcPct val="200000"/>
              </a:lnSpc>
            </a:pPr>
            <a:r>
              <a:rPr lang="pt-PT" dirty="0"/>
              <a:t>	</a:t>
            </a:r>
          </a:p>
        </p:txBody>
      </p:sp>
      <p:pic>
        <p:nvPicPr>
          <p:cNvPr id="4" name="Imagem 3">
            <a:extLst>
              <a:ext uri="{FF2B5EF4-FFF2-40B4-BE49-F238E27FC236}">
                <a16:creationId xmlns:a16="http://schemas.microsoft.com/office/drawing/2014/main" id="{D0BF1EAC-C03E-9929-D879-CABE6823CAD6}"/>
              </a:ext>
            </a:extLst>
          </p:cNvPr>
          <p:cNvPicPr>
            <a:picLocks noChangeAspect="1"/>
          </p:cNvPicPr>
          <p:nvPr/>
        </p:nvPicPr>
        <p:blipFill>
          <a:blip r:embed="rId7"/>
          <a:stretch>
            <a:fillRect/>
          </a:stretch>
        </p:blipFill>
        <p:spPr>
          <a:xfrm>
            <a:off x="0" y="1600200"/>
            <a:ext cx="9144000" cy="4070406"/>
          </a:xfrm>
          <a:prstGeom prst="rect">
            <a:avLst/>
          </a:prstGeom>
        </p:spPr>
      </p:pic>
    </p:spTree>
    <p:extLst>
      <p:ext uri="{BB962C8B-B14F-4D97-AF65-F5344CB8AC3E}">
        <p14:creationId xmlns:p14="http://schemas.microsoft.com/office/powerpoint/2010/main" val="416052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D35C33A-51A3-9D5C-1A7A-70AD533F40A6}"/>
              </a:ext>
            </a:extLst>
          </p:cNvPr>
          <p:cNvPicPr>
            <a:picLocks noChangeAspect="1"/>
          </p:cNvPicPr>
          <p:nvPr/>
        </p:nvPicPr>
        <p:blipFill>
          <a:blip r:embed="rId7"/>
          <a:stretch>
            <a:fillRect/>
          </a:stretch>
        </p:blipFill>
        <p:spPr>
          <a:xfrm>
            <a:off x="418008" y="1394096"/>
            <a:ext cx="8534399" cy="4480559"/>
          </a:xfrm>
          <a:prstGeom prst="rect">
            <a:avLst/>
          </a:prstGeom>
        </p:spPr>
      </p:pic>
    </p:spTree>
    <p:extLst>
      <p:ext uri="{BB962C8B-B14F-4D97-AF65-F5344CB8AC3E}">
        <p14:creationId xmlns:p14="http://schemas.microsoft.com/office/powerpoint/2010/main" val="1938155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motivação</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7747454" cy="275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0"/>
              </a:lnSpc>
              <a:spcBef>
                <a:spcPct val="0"/>
              </a:spcBef>
              <a:buFontTx/>
              <a:buNone/>
            </a:pPr>
            <a:r>
              <a:rPr lang="pt-PT" altLang="pt-PT" sz="1200" dirty="0"/>
              <a:t>	O processo de realização do trabalho prático ajuda a construir os conhecimentos por meio de interação com o objeto de estudo. Isto incentiva a busca de conhecimento recorrendo ao desenvolvimento dos próprios jogos, proporcionando um ambiente de aprendizagem adequado. Ao invés de simplesmente incorporar lições diretamente dentro dos jogos, com esta oportunidade, constroem-se novas relações com a experiência durante o processo.</a:t>
            </a:r>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4112717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41F7A7B-5363-F097-FB87-0AE2AFA40DE3}"/>
              </a:ext>
            </a:extLst>
          </p:cNvPr>
          <p:cNvPicPr>
            <a:picLocks noChangeAspect="1"/>
          </p:cNvPicPr>
          <p:nvPr/>
        </p:nvPicPr>
        <p:blipFill rotWithShape="1">
          <a:blip r:embed="rId7"/>
          <a:srcRect t="13949"/>
          <a:stretch/>
        </p:blipFill>
        <p:spPr>
          <a:xfrm>
            <a:off x="655282" y="1145390"/>
            <a:ext cx="7833436" cy="5116679"/>
          </a:xfrm>
          <a:prstGeom prst="rect">
            <a:avLst/>
          </a:prstGeom>
        </p:spPr>
      </p:pic>
    </p:spTree>
    <p:extLst>
      <p:ext uri="{BB962C8B-B14F-4D97-AF65-F5344CB8AC3E}">
        <p14:creationId xmlns:p14="http://schemas.microsoft.com/office/powerpoint/2010/main" val="1372780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3F413BE5-D3A5-84E8-6C95-DD856FE38858}"/>
              </a:ext>
            </a:extLst>
          </p:cNvPr>
          <p:cNvSpPr txBox="1"/>
          <p:nvPr/>
        </p:nvSpPr>
        <p:spPr>
          <a:xfrm>
            <a:off x="557443" y="994355"/>
            <a:ext cx="8261531" cy="5380768"/>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A parte mais complicada de perceber e de descobrir são os movimentos do peão no tabuleiro hexagonal. No caso de o peão se mover para cima simplesmente faz-se uma decremento da col e fica col -1. Ao mover-se para baixo incrementa, col +1. Além destes movimentos o peão também se pode mover para a diagonal da direita para cima e para baixo, e na diagonal da esquerda para cima e para baixo. Como a matriz não é quadrada estes movimentos complicam porque não há lógica. Ao realizar isto decidimos que o melhor era criar uma matriz diferente.</a:t>
            </a: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r>
              <a:rPr lang="pt-PT" sz="1400" dirty="0">
                <a:latin typeface="Arial" panose="020B0604020202020204" pitchFamily="34" charset="0"/>
                <a:cs typeface="Arial" panose="020B0604020202020204" pitchFamily="34" charset="0"/>
              </a:rPr>
              <a:t>https://www.redblobgames.com/grids/hexagons/?fbclid=IwAR0WazjWo8vRkVWq3y9jI9ouJGGqXQQ6l6YNDaNoc-h8lKwUDggIFE6aUjo#map-storage</a:t>
            </a:r>
          </a:p>
        </p:txBody>
      </p:sp>
    </p:spTree>
    <p:extLst>
      <p:ext uri="{BB962C8B-B14F-4D97-AF65-F5344CB8AC3E}">
        <p14:creationId xmlns:p14="http://schemas.microsoft.com/office/powerpoint/2010/main" val="121975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CD51ECDB-B888-72E3-6166-2BE04968D1AA}"/>
              </a:ext>
            </a:extLst>
          </p:cNvPr>
          <p:cNvPicPr>
            <a:picLocks noChangeAspect="1"/>
          </p:cNvPicPr>
          <p:nvPr/>
        </p:nvPicPr>
        <p:blipFill>
          <a:blip r:embed="rId7"/>
          <a:stretch>
            <a:fillRect/>
          </a:stretch>
        </p:blipFill>
        <p:spPr>
          <a:xfrm>
            <a:off x="0" y="1547722"/>
            <a:ext cx="9144000" cy="4120144"/>
          </a:xfrm>
          <a:prstGeom prst="rect">
            <a:avLst/>
          </a:prstGeom>
        </p:spPr>
      </p:pic>
    </p:spTree>
    <p:extLst>
      <p:ext uri="{BB962C8B-B14F-4D97-AF65-F5344CB8AC3E}">
        <p14:creationId xmlns:p14="http://schemas.microsoft.com/office/powerpoint/2010/main" val="1279017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1026" name="Picture 2" descr="Nenhuma descrição disponível.">
            <a:extLst>
              <a:ext uri="{FF2B5EF4-FFF2-40B4-BE49-F238E27FC236}">
                <a16:creationId xmlns:a16="http://schemas.microsoft.com/office/drawing/2014/main" id="{F799D144-7BB9-35E4-27EE-7AD5E3AA8E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9383" y="1386223"/>
            <a:ext cx="585787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464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2C25BFE-25EB-B9D3-B372-0FEE6F648602}"/>
              </a:ext>
            </a:extLst>
          </p:cNvPr>
          <p:cNvPicPr>
            <a:picLocks noChangeAspect="1"/>
          </p:cNvPicPr>
          <p:nvPr/>
        </p:nvPicPr>
        <p:blipFill>
          <a:blip r:embed="rId7"/>
          <a:stretch>
            <a:fillRect/>
          </a:stretch>
        </p:blipFill>
        <p:spPr>
          <a:xfrm>
            <a:off x="784084" y="1115617"/>
            <a:ext cx="7681650" cy="5164395"/>
          </a:xfrm>
          <a:prstGeom prst="rect">
            <a:avLst/>
          </a:prstGeom>
        </p:spPr>
      </p:pic>
    </p:spTree>
    <p:extLst>
      <p:ext uri="{BB962C8B-B14F-4D97-AF65-F5344CB8AC3E}">
        <p14:creationId xmlns:p14="http://schemas.microsoft.com/office/powerpoint/2010/main" val="496926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26D52D8-D723-4003-42E9-5766C970D4E8}"/>
              </a:ext>
            </a:extLst>
          </p:cNvPr>
          <p:cNvPicPr>
            <a:picLocks noChangeAspect="1"/>
          </p:cNvPicPr>
          <p:nvPr/>
        </p:nvPicPr>
        <p:blipFill>
          <a:blip r:embed="rId7"/>
          <a:stretch>
            <a:fillRect/>
          </a:stretch>
        </p:blipFill>
        <p:spPr>
          <a:xfrm>
            <a:off x="0" y="1429050"/>
            <a:ext cx="9144000" cy="3999899"/>
          </a:xfrm>
          <a:prstGeom prst="rect">
            <a:avLst/>
          </a:prstGeom>
        </p:spPr>
      </p:pic>
    </p:spTree>
    <p:extLst>
      <p:ext uri="{BB962C8B-B14F-4D97-AF65-F5344CB8AC3E}">
        <p14:creationId xmlns:p14="http://schemas.microsoft.com/office/powerpoint/2010/main" val="1181025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65776E67-6D4F-D689-FE87-D54196F33C2D}"/>
              </a:ext>
            </a:extLst>
          </p:cNvPr>
          <p:cNvSpPr txBox="1"/>
          <p:nvPr/>
        </p:nvSpPr>
        <p:spPr>
          <a:xfrm>
            <a:off x="784084" y="1278530"/>
            <a:ext cx="7086600" cy="1554785"/>
          </a:xfrm>
          <a:prstGeom prst="rect">
            <a:avLst/>
          </a:prstGeom>
          <a:noFill/>
        </p:spPr>
        <p:txBody>
          <a:bodyPr wrap="square" rtlCol="0">
            <a:spAutoFit/>
          </a:bodyPr>
          <a:lstStyle/>
          <a:p>
            <a:pPr>
              <a:lnSpc>
                <a:spcPct val="200000"/>
              </a:lnSpc>
            </a:pPr>
            <a:r>
              <a:rPr lang="pt-PT"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Para a atualização da quantidade de peças de cada cor que cada jogador possui foi criado 2 vetores para o jogador 0 e 1 e os valores de cada peça que começa em zero. Cada cor é representada pelo zero.</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6744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BB1DCD6-EDE3-2E10-8698-97D4C17C7AA9}"/>
              </a:ext>
            </a:extLst>
          </p:cNvPr>
          <p:cNvPicPr>
            <a:picLocks noChangeAspect="1"/>
          </p:cNvPicPr>
          <p:nvPr/>
        </p:nvPicPr>
        <p:blipFill>
          <a:blip r:embed="rId7"/>
          <a:stretch>
            <a:fillRect/>
          </a:stretch>
        </p:blipFill>
        <p:spPr>
          <a:xfrm>
            <a:off x="0" y="1107281"/>
            <a:ext cx="9144000" cy="4643438"/>
          </a:xfrm>
          <a:prstGeom prst="rect">
            <a:avLst/>
          </a:prstGeom>
        </p:spPr>
      </p:pic>
    </p:spTree>
    <p:extLst>
      <p:ext uri="{BB962C8B-B14F-4D97-AF65-F5344CB8AC3E}">
        <p14:creationId xmlns:p14="http://schemas.microsoft.com/office/powerpoint/2010/main" val="3085051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4" name="CaixaDeTexto 3">
            <a:extLst>
              <a:ext uri="{FF2B5EF4-FFF2-40B4-BE49-F238E27FC236}">
                <a16:creationId xmlns:a16="http://schemas.microsoft.com/office/drawing/2014/main" id="{3E3E1D55-6ADA-B229-516A-461832AA02E9}"/>
              </a:ext>
            </a:extLst>
          </p:cNvPr>
          <p:cNvSpPr txBox="1"/>
          <p:nvPr/>
        </p:nvSpPr>
        <p:spPr>
          <a:xfrm>
            <a:off x="836017" y="1676400"/>
            <a:ext cx="7329122" cy="1893339"/>
          </a:xfrm>
          <a:prstGeom prst="rect">
            <a:avLst/>
          </a:prstGeom>
          <a:noFill/>
        </p:spPr>
        <p:txBody>
          <a:bodyPr wrap="none" rtlCol="0">
            <a:spAutoFit/>
          </a:bodyPr>
          <a:lstStyle/>
          <a:p>
            <a:pPr>
              <a:lnSpc>
                <a:spcPct val="150000"/>
              </a:lnSpc>
            </a:pPr>
            <a:r>
              <a:rPr lang="pt-PT" sz="1600" dirty="0">
                <a:latin typeface="Arial" panose="020B0604020202020204" pitchFamily="34" charset="0"/>
                <a:cs typeface="Arial" panose="020B0604020202020204" pitchFamily="34" charset="0"/>
              </a:rPr>
              <a:t>Para verificar se um jogador é o vencedor,  </a:t>
            </a:r>
            <a:r>
              <a:rPr lang="pt-PT" sz="1600" b="1" dirty="0">
                <a:latin typeface="Arial" panose="020B0604020202020204" pitchFamily="34" charset="0"/>
                <a:cs typeface="Arial" panose="020B0604020202020204" pitchFamily="34" charset="0"/>
              </a:rPr>
              <a:t>__</a:t>
            </a:r>
            <a:r>
              <a:rPr lang="pt-PT" sz="1600" b="1" dirty="0" err="1">
                <a:latin typeface="Arial" panose="020B0604020202020204" pitchFamily="34" charset="0"/>
                <a:cs typeface="Arial" panose="020B0604020202020204" pitchFamily="34" charset="0"/>
              </a:rPr>
              <a:t>check_winner</a:t>
            </a:r>
            <a:r>
              <a:rPr lang="pt-PT" sz="1600" dirty="0">
                <a:latin typeface="Arial" panose="020B0604020202020204" pitchFamily="34" charset="0"/>
                <a:cs typeface="Arial" panose="020B0604020202020204" pitchFamily="34" charset="0"/>
              </a:rPr>
              <a:t>, há duas formas:</a:t>
            </a:r>
          </a:p>
          <a:p>
            <a:pPr marL="285750" indent="-285750">
              <a:lnSpc>
                <a:spcPct val="150000"/>
              </a:lnSpc>
              <a:buFont typeface="Arial" panose="020B0604020202020204" pitchFamily="34" charset="0"/>
              <a:buChar char="•"/>
            </a:pPr>
            <a:r>
              <a:rPr lang="pt-PT" sz="1600" dirty="0">
                <a:latin typeface="Arial" panose="020B0604020202020204" pitchFamily="34" charset="0"/>
                <a:cs typeface="Arial" panose="020B0604020202020204" pitchFamily="34" charset="0"/>
              </a:rPr>
              <a:t>Ter 7 peças da mesma cor</a:t>
            </a:r>
          </a:p>
          <a:p>
            <a:pPr marL="285750" indent="-285750">
              <a:lnSpc>
                <a:spcPct val="150000"/>
              </a:lnSpc>
              <a:buFont typeface="Arial" panose="020B0604020202020204" pitchFamily="34" charset="0"/>
              <a:buChar char="•"/>
            </a:pPr>
            <a:r>
              <a:rPr lang="pt-PT" sz="1600" dirty="0">
                <a:latin typeface="Arial" panose="020B0604020202020204" pitchFamily="34" charset="0"/>
                <a:cs typeface="Arial" panose="020B0604020202020204" pitchFamily="34" charset="0"/>
              </a:rPr>
              <a:t>Ter 4 peças de pelo menos 4 cores</a:t>
            </a:r>
          </a:p>
          <a:p>
            <a:pPr>
              <a:lnSpc>
                <a:spcPct val="150000"/>
              </a:lnSpc>
            </a:pPr>
            <a:endParaRPr lang="pt-PT" sz="1600" dirty="0">
              <a:latin typeface="Arial" panose="020B0604020202020204" pitchFamily="34" charset="0"/>
              <a:cs typeface="Arial" panose="020B0604020202020204" pitchFamily="34" charset="0"/>
            </a:endParaRPr>
          </a:p>
          <a:p>
            <a:pPr>
              <a:lnSpc>
                <a:spcPct val="150000"/>
              </a:lnSpc>
            </a:pPr>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729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2A734479-A143-C154-9C3D-19DE6BF9BD44}"/>
              </a:ext>
            </a:extLst>
          </p:cNvPr>
          <p:cNvPicPr>
            <a:picLocks noChangeAspect="1"/>
          </p:cNvPicPr>
          <p:nvPr/>
        </p:nvPicPr>
        <p:blipFill rotWithShape="1">
          <a:blip r:embed="rId7"/>
          <a:srcRect l="16667"/>
          <a:stretch/>
        </p:blipFill>
        <p:spPr>
          <a:xfrm>
            <a:off x="307111" y="1076098"/>
            <a:ext cx="8458200" cy="5291158"/>
          </a:xfrm>
          <a:prstGeom prst="rect">
            <a:avLst/>
          </a:prstGeom>
        </p:spPr>
      </p:pic>
    </p:spTree>
    <p:extLst>
      <p:ext uri="{BB962C8B-B14F-4D97-AF65-F5344CB8AC3E}">
        <p14:creationId xmlns:p14="http://schemas.microsoft.com/office/powerpoint/2010/main" val="94584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19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t>	</a:t>
            </a:r>
            <a:r>
              <a:rPr lang="pt-PT" altLang="pt-PT" sz="1200" b="1" dirty="0"/>
              <a:t>O trabalho está dividido em duas partes:</a:t>
            </a:r>
          </a:p>
          <a:p>
            <a:pPr marL="171450" indent="-171450">
              <a:lnSpc>
                <a:spcPct val="150000"/>
              </a:lnSpc>
              <a:spcBef>
                <a:spcPct val="0"/>
              </a:spcBef>
            </a:pPr>
            <a:r>
              <a:rPr lang="pt-PT" altLang="pt-PT" sz="1200" dirty="0"/>
              <a:t>Interface</a:t>
            </a:r>
          </a:p>
          <a:p>
            <a:pPr marL="171450" indent="-171450">
              <a:lnSpc>
                <a:spcPct val="150000"/>
              </a:lnSpc>
              <a:spcBef>
                <a:spcPct val="0"/>
              </a:spcBef>
            </a:pPr>
            <a:r>
              <a:rPr lang="pt-PT" altLang="pt-PT" sz="1200" dirty="0"/>
              <a:t>Implementação</a:t>
            </a:r>
          </a:p>
          <a:p>
            <a:pPr eaLnBrk="1" hangingPunct="1">
              <a:lnSpc>
                <a:spcPct val="150000"/>
              </a:lnSpc>
              <a:spcBef>
                <a:spcPct val="0"/>
              </a:spcBef>
              <a:buFontTx/>
              <a:buNone/>
            </a:pPr>
            <a:endParaRPr lang="pt-PT" altLang="pt-PT" sz="1200" dirty="0"/>
          </a:p>
          <a:p>
            <a:pPr eaLnBrk="1" hangingPunct="1">
              <a:lnSpc>
                <a:spcPct val="150000"/>
              </a:lnSpc>
              <a:spcBef>
                <a:spcPct val="0"/>
              </a:spcBef>
              <a:buFontTx/>
              <a:buNone/>
            </a:pPr>
            <a:r>
              <a:rPr lang="pt-PT" altLang="pt-PT" sz="1200" dirty="0"/>
              <a:t>3 diretorias: games, tintas, </a:t>
            </a:r>
            <a:r>
              <a:rPr lang="pt-PT" altLang="pt-PT" sz="1200" dirty="0" err="1"/>
              <a:t>players</a:t>
            </a:r>
            <a:endParaRPr lang="pt-PT" altLang="pt-PT" sz="1200" dirty="0"/>
          </a:p>
          <a:p>
            <a:pPr eaLnBrk="1" hangingPunct="1">
              <a:lnSpc>
                <a:spcPct val="150000"/>
              </a:lnSpc>
              <a:spcBef>
                <a:spcPct val="0"/>
              </a:spcBef>
              <a:buFontTx/>
              <a:buNone/>
            </a:pPr>
            <a:r>
              <a:rPr lang="pt-PT" altLang="pt-PT" sz="1200" dirty="0"/>
              <a:t>10 classes: </a:t>
            </a:r>
            <a:r>
              <a:rPr lang="pt-PT" altLang="pt-PT" sz="1200" dirty="0" err="1"/>
              <a:t>main</a:t>
            </a:r>
            <a:r>
              <a:rPr lang="pt-PT" altLang="pt-PT" sz="1200" dirty="0"/>
              <a:t>, </a:t>
            </a:r>
            <a:r>
              <a:rPr lang="pt-PT" altLang="pt-PT" sz="1200" dirty="0" err="1"/>
              <a:t>action</a:t>
            </a:r>
            <a:r>
              <a:rPr lang="pt-PT" altLang="pt-PT" sz="1200" dirty="0"/>
              <a:t>, </a:t>
            </a:r>
            <a:r>
              <a:rPr lang="pt-PT" altLang="pt-PT" sz="1200" dirty="0" err="1"/>
              <a:t>player</a:t>
            </a:r>
            <a:r>
              <a:rPr lang="pt-PT" altLang="pt-PT" sz="1200" dirty="0"/>
              <a:t>, </a:t>
            </a:r>
            <a:r>
              <a:rPr lang="pt-PT" altLang="pt-PT" sz="1200" dirty="0" err="1"/>
              <a:t>result</a:t>
            </a:r>
            <a:r>
              <a:rPr lang="pt-PT" altLang="pt-PT" sz="1200" dirty="0"/>
              <a:t>, simulador, </a:t>
            </a:r>
            <a:r>
              <a:rPr lang="pt-PT" altLang="pt-PT" sz="1200" dirty="0" err="1"/>
              <a:t>state</a:t>
            </a:r>
            <a:r>
              <a:rPr lang="pt-PT" altLang="pt-PT" sz="1200" dirty="0"/>
              <a:t>, </a:t>
            </a:r>
            <a:r>
              <a:rPr lang="pt-PT" altLang="pt-PT" sz="1200" dirty="0" err="1"/>
              <a:t>greedy</a:t>
            </a:r>
            <a:r>
              <a:rPr lang="pt-PT" altLang="pt-PT" sz="1200" dirty="0"/>
              <a:t>, </a:t>
            </a:r>
            <a:r>
              <a:rPr lang="pt-PT" altLang="pt-PT" sz="1200" dirty="0" err="1"/>
              <a:t>human</a:t>
            </a:r>
            <a:r>
              <a:rPr lang="pt-PT" altLang="pt-PT" sz="1200" dirty="0"/>
              <a:t>, </a:t>
            </a:r>
            <a:r>
              <a:rPr lang="pt-PT" altLang="pt-PT" sz="1200" dirty="0" err="1"/>
              <a:t>minimax</a:t>
            </a:r>
            <a:r>
              <a:rPr lang="pt-PT" altLang="pt-PT" sz="1200" dirty="0"/>
              <a:t>, </a:t>
            </a:r>
            <a:r>
              <a:rPr lang="pt-PT" altLang="pt-PT" sz="1200" dirty="0" err="1"/>
              <a:t>random</a:t>
            </a:r>
            <a:r>
              <a:rPr lang="pt-PT" altLang="pt-PT" sz="1200" dirty="0"/>
              <a:t>.</a:t>
            </a:r>
          </a:p>
          <a:p>
            <a:pPr eaLnBrk="1" hangingPunct="1">
              <a:lnSpc>
                <a:spcPct val="150000"/>
              </a:lnSpc>
              <a:spcBef>
                <a:spcPct val="0"/>
              </a:spcBef>
              <a:buFontTx/>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7039059-F838-E1D7-CFD0-EACF4AAF2E5F}"/>
              </a:ext>
            </a:extLst>
          </p:cNvPr>
          <p:cNvPicPr>
            <a:picLocks noChangeAspect="1"/>
          </p:cNvPicPr>
          <p:nvPr/>
        </p:nvPicPr>
        <p:blipFill>
          <a:blip r:embed="rId7"/>
          <a:stretch>
            <a:fillRect/>
          </a:stretch>
        </p:blipFill>
        <p:spPr>
          <a:xfrm>
            <a:off x="0" y="3038251"/>
            <a:ext cx="9144000" cy="3281961"/>
          </a:xfrm>
          <a:prstGeom prst="rect">
            <a:avLst/>
          </a:prstGeom>
        </p:spPr>
      </p:pic>
    </p:spTree>
    <p:extLst>
      <p:ext uri="{BB962C8B-B14F-4D97-AF65-F5344CB8AC3E}">
        <p14:creationId xmlns:p14="http://schemas.microsoft.com/office/powerpoint/2010/main" val="2786883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8F28658C-3BE6-0F77-CFDD-AE4FDB5ADC87}"/>
              </a:ext>
            </a:extLst>
          </p:cNvPr>
          <p:cNvSpPr txBox="1"/>
          <p:nvPr/>
        </p:nvSpPr>
        <p:spPr>
          <a:xfrm>
            <a:off x="457200" y="1487686"/>
            <a:ext cx="8077199" cy="2222403"/>
          </a:xfrm>
          <a:prstGeom prst="rect">
            <a:avLst/>
          </a:prstGeom>
          <a:noFill/>
        </p:spPr>
        <p:txBody>
          <a:bodyPr wrap="square" rtlCol="0">
            <a:spAutoFit/>
          </a:bodyPr>
          <a:lstStyle/>
          <a:p>
            <a:pPr>
              <a:lnSpc>
                <a:spcPct val="200000"/>
              </a:lnSpc>
            </a:pPr>
            <a:r>
              <a:rPr lang="pt-PT" dirty="0">
                <a:latin typeface="Arial" panose="020B0604020202020204" pitchFamily="34" charset="0"/>
                <a:cs typeface="Arial" panose="020B0604020202020204" pitchFamily="34" charset="0"/>
              </a:rPr>
              <a:t>	Para o </a:t>
            </a:r>
            <a:r>
              <a:rPr lang="pt-PT" dirty="0" err="1">
                <a:latin typeface="Arial" panose="020B0604020202020204" pitchFamily="34" charset="0"/>
                <a:cs typeface="Arial" panose="020B0604020202020204" pitchFamily="34" charset="0"/>
              </a:rPr>
              <a:t>update</a:t>
            </a:r>
            <a:r>
              <a:rPr lang="pt-PT" dirty="0">
                <a:latin typeface="Arial" panose="020B0604020202020204" pitchFamily="34" charset="0"/>
                <a:cs typeface="Arial" panose="020B0604020202020204" pitchFamily="34" charset="0"/>
              </a:rPr>
              <a:t> de cada peça no vetor do jogador há uma variável var que se iguala à </a:t>
            </a:r>
            <a:r>
              <a:rPr lang="pt-PT" dirty="0" err="1">
                <a:latin typeface="Arial" panose="020B0604020202020204" pitchFamily="34" charset="0"/>
                <a:cs typeface="Arial" panose="020B0604020202020204" pitchFamily="34" charset="0"/>
              </a:rPr>
              <a:t>cell</a:t>
            </a:r>
            <a:r>
              <a:rPr lang="pt-PT" dirty="0">
                <a:latin typeface="Arial" panose="020B0604020202020204" pitchFamily="34" charset="0"/>
                <a:cs typeface="Arial" panose="020B0604020202020204" pitchFamily="34" charset="0"/>
              </a:rPr>
              <a:t> escolhida pelo jogador e para o mesmo se o valor de </a:t>
            </a:r>
            <a:r>
              <a:rPr lang="pt-PT" dirty="0" err="1">
                <a:latin typeface="Arial" panose="020B0604020202020204" pitchFamily="34" charset="0"/>
                <a:cs typeface="Arial" panose="020B0604020202020204" pitchFamily="34" charset="0"/>
              </a:rPr>
              <a:t>Cell</a:t>
            </a:r>
            <a:r>
              <a:rPr lang="pt-PT" dirty="0">
                <a:latin typeface="Arial" panose="020B0604020202020204" pitchFamily="34" charset="0"/>
                <a:cs typeface="Arial" panose="020B0604020202020204" pitchFamily="34" charset="0"/>
              </a:rPr>
              <a:t> for igual ao valor de uma das cores existentes, então é adicionado +1 para cada peça, ou seja, se valor = “p” então pieces_0[0] = pieces_0[0] +1.</a:t>
            </a:r>
          </a:p>
        </p:txBody>
      </p:sp>
    </p:spTree>
    <p:extLst>
      <p:ext uri="{BB962C8B-B14F-4D97-AF65-F5344CB8AC3E}">
        <p14:creationId xmlns:p14="http://schemas.microsoft.com/office/powerpoint/2010/main" val="3721350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D61EB75-5AB6-9FA2-6C87-FE7F0C2FC4F5}"/>
              </a:ext>
            </a:extLst>
          </p:cNvPr>
          <p:cNvPicPr>
            <a:picLocks noChangeAspect="1"/>
          </p:cNvPicPr>
          <p:nvPr/>
        </p:nvPicPr>
        <p:blipFill>
          <a:blip r:embed="rId7"/>
          <a:stretch>
            <a:fillRect/>
          </a:stretch>
        </p:blipFill>
        <p:spPr>
          <a:xfrm>
            <a:off x="0" y="1197259"/>
            <a:ext cx="9144000" cy="4831168"/>
          </a:xfrm>
          <a:prstGeom prst="rect">
            <a:avLst/>
          </a:prstGeom>
        </p:spPr>
      </p:pic>
    </p:spTree>
    <p:extLst>
      <p:ext uri="{BB962C8B-B14F-4D97-AF65-F5344CB8AC3E}">
        <p14:creationId xmlns:p14="http://schemas.microsoft.com/office/powerpoint/2010/main" val="1708626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E2795CCF-D06B-4DC8-DDE8-FD8E537C0C53}"/>
              </a:ext>
            </a:extLst>
          </p:cNvPr>
          <p:cNvSpPr txBox="1"/>
          <p:nvPr/>
        </p:nvSpPr>
        <p:spPr>
          <a:xfrm>
            <a:off x="784084" y="1447800"/>
            <a:ext cx="7504254" cy="1493229"/>
          </a:xfrm>
          <a:prstGeom prst="rect">
            <a:avLst/>
          </a:prstGeom>
          <a:noFill/>
        </p:spPr>
        <p:txBody>
          <a:bodyPr wrap="square" rtlCol="0">
            <a:spAutoFit/>
          </a:bodyPr>
          <a:lstStyle/>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update</a:t>
            </a:r>
            <a:r>
              <a:rPr lang="pt-PT" sz="1600" dirty="0">
                <a:latin typeface="Arial" panose="020B0604020202020204" pitchFamily="34" charset="0"/>
                <a:cs typeface="Arial" panose="020B0604020202020204" pitchFamily="34" charset="0"/>
              </a:rPr>
              <a:t> faz as atualizações das ações dos jogadores. Se a ação a ocorrer for colocar o peão então a </a:t>
            </a:r>
            <a:r>
              <a:rPr lang="pt-PT" sz="1600" i="1"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vai ser igual à posição do jogador, faz a atualização da quantidade das peças que esse possui e muda de jogador</a:t>
            </a:r>
          </a:p>
        </p:txBody>
      </p:sp>
    </p:spTree>
    <p:extLst>
      <p:ext uri="{BB962C8B-B14F-4D97-AF65-F5344CB8AC3E}">
        <p14:creationId xmlns:p14="http://schemas.microsoft.com/office/powerpoint/2010/main" val="3670509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ECF73CD5-5565-09A1-715D-81EAA0FD9688}"/>
              </a:ext>
            </a:extLst>
          </p:cNvPr>
          <p:cNvPicPr>
            <a:picLocks noChangeAspect="1"/>
          </p:cNvPicPr>
          <p:nvPr/>
        </p:nvPicPr>
        <p:blipFill>
          <a:blip r:embed="rId7"/>
          <a:stretch>
            <a:fillRect/>
          </a:stretch>
        </p:blipFill>
        <p:spPr>
          <a:xfrm>
            <a:off x="457200" y="1239681"/>
            <a:ext cx="8229600" cy="5041416"/>
          </a:xfrm>
          <a:prstGeom prst="rect">
            <a:avLst/>
          </a:prstGeom>
        </p:spPr>
      </p:pic>
    </p:spTree>
    <p:extLst>
      <p:ext uri="{BB962C8B-B14F-4D97-AF65-F5344CB8AC3E}">
        <p14:creationId xmlns:p14="http://schemas.microsoft.com/office/powerpoint/2010/main" val="2706867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98A7E7C6-FECF-9711-3579-16C87AD4310A}"/>
              </a:ext>
            </a:extLst>
          </p:cNvPr>
          <p:cNvSpPr txBox="1"/>
          <p:nvPr/>
        </p:nvSpPr>
        <p:spPr>
          <a:xfrm>
            <a:off x="1044677" y="1520013"/>
            <a:ext cx="7221538" cy="1000787"/>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A função </a:t>
            </a:r>
            <a:r>
              <a:rPr lang="pt-PT" sz="1600" b="1" dirty="0">
                <a:latin typeface="Arial" panose="020B0604020202020204" pitchFamily="34" charset="0"/>
                <a:cs typeface="Arial" panose="020B0604020202020204" pitchFamily="34" charset="0"/>
              </a:rPr>
              <a:t>clone </a:t>
            </a:r>
            <a:r>
              <a:rPr lang="pt-PT" sz="1600" dirty="0">
                <a:latin typeface="Arial" panose="020B0604020202020204" pitchFamily="34" charset="0"/>
                <a:cs typeface="Arial" panose="020B0604020202020204" pitchFamily="34" charset="0"/>
              </a:rPr>
              <a:t>prepara os </a:t>
            </a:r>
            <a:r>
              <a:rPr lang="pt-PT" sz="1600" dirty="0" err="1">
                <a:latin typeface="Arial" panose="020B0604020202020204" pitchFamily="34" charset="0"/>
                <a:cs typeface="Arial" panose="020B0604020202020204" pitchFamily="34" charset="0"/>
              </a:rPr>
              <a:t>states</a:t>
            </a:r>
            <a:r>
              <a:rPr lang="pt-PT" sz="1600" dirty="0">
                <a:latin typeface="Arial" panose="020B0604020202020204" pitchFamily="34" charset="0"/>
                <a:cs typeface="Arial" panose="020B0604020202020204" pitchFamily="34" charset="0"/>
              </a:rPr>
              <a:t> e 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para os outros tipos de jogadores referenciados nos diapositivos anteriores.</a:t>
            </a:r>
            <a:endParaRPr lang="pt-PT"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0107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 Interface com o utilizador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A3BEF873-F785-7F33-9A58-EB3CFE8FFD27}"/>
              </a:ext>
            </a:extLst>
          </p:cNvPr>
          <p:cNvPicPr>
            <a:picLocks noChangeAspect="1"/>
          </p:cNvPicPr>
          <p:nvPr/>
        </p:nvPicPr>
        <p:blipFill>
          <a:blip r:embed="rId7"/>
          <a:stretch>
            <a:fillRect/>
          </a:stretch>
        </p:blipFill>
        <p:spPr>
          <a:xfrm>
            <a:off x="0" y="2164959"/>
            <a:ext cx="9144000" cy="2528081"/>
          </a:xfrm>
          <a:prstGeom prst="rect">
            <a:avLst/>
          </a:prstGeom>
        </p:spPr>
      </p:pic>
    </p:spTree>
    <p:extLst>
      <p:ext uri="{BB962C8B-B14F-4D97-AF65-F5344CB8AC3E}">
        <p14:creationId xmlns:p14="http://schemas.microsoft.com/office/powerpoint/2010/main" val="1858307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 Interface com o utilizador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00A9330C-0356-B159-11B0-0DE7E801720A}"/>
              </a:ext>
            </a:extLst>
          </p:cNvPr>
          <p:cNvPicPr>
            <a:picLocks noChangeAspect="1"/>
          </p:cNvPicPr>
          <p:nvPr/>
        </p:nvPicPr>
        <p:blipFill>
          <a:blip r:embed="rId7"/>
          <a:stretch>
            <a:fillRect/>
          </a:stretch>
        </p:blipFill>
        <p:spPr>
          <a:xfrm>
            <a:off x="0" y="1313791"/>
            <a:ext cx="9144000" cy="4805648"/>
          </a:xfrm>
          <a:prstGeom prst="rect">
            <a:avLst/>
          </a:prstGeom>
        </p:spPr>
      </p:pic>
    </p:spTree>
    <p:extLst>
      <p:ext uri="{BB962C8B-B14F-4D97-AF65-F5344CB8AC3E}">
        <p14:creationId xmlns:p14="http://schemas.microsoft.com/office/powerpoint/2010/main" val="421115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6. Conclusões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B24597DF-B784-A2E6-2693-06F3446FA593}"/>
              </a:ext>
            </a:extLst>
          </p:cNvPr>
          <p:cNvSpPr txBox="1"/>
          <p:nvPr/>
        </p:nvSpPr>
        <p:spPr>
          <a:xfrm>
            <a:off x="613271" y="1452283"/>
            <a:ext cx="7714300" cy="4801314"/>
          </a:xfrm>
          <a:prstGeom prst="rect">
            <a:avLst/>
          </a:prstGeom>
          <a:noFill/>
        </p:spPr>
        <p:txBody>
          <a:bodyPr wrap="square" rtlCol="0">
            <a:spAutoFit/>
          </a:bodyPr>
          <a:lstStyle/>
          <a:p>
            <a:r>
              <a:rPr lang="pt-PT" dirty="0"/>
              <a:t>	Ao longo do desenvolvimento desta atividade demos conta que não íamos conseguir fazer o jogo por completo devido à grande dificuldade a compreender como é que algumas coisas se faziam em </a:t>
            </a:r>
            <a:r>
              <a:rPr lang="pt-PT" dirty="0" err="1"/>
              <a:t>Python</a:t>
            </a:r>
            <a:r>
              <a:rPr lang="pt-PT" dirty="0"/>
              <a:t>. Com a ajuda do professor durante as aulas e alguns emails conseguimos colocar as funções principais e a </a:t>
            </a:r>
            <a:r>
              <a:rPr lang="pt-PT" dirty="0" err="1"/>
              <a:t>grid</a:t>
            </a:r>
            <a:r>
              <a:rPr lang="pt-PT" dirty="0"/>
              <a:t> a funcionar. Falta a inserção do peão no tabuleiro, definir um valor ao peão, na inserção a retirada da peça que estava lá e contar essa peça para o vetor das peças do jogador e finalmente alterar o valor dessa posição para o valor definido no peão.</a:t>
            </a:r>
          </a:p>
          <a:p>
            <a:r>
              <a:rPr lang="pt-PT" dirty="0"/>
              <a:t>	A seguir faltava a parte mais trincado que é a do movimento do peão para as 6 direções diferentes no tabuleiro hexagonal, teríamos de incrementar a col + 1 para descer uma coluna, col -1 para subir. Na diagonal esquerda de sentido baixo para cima levaria a colocar algo do tipo x-1 e y+1 </a:t>
            </a:r>
            <a:r>
              <a:rPr lang="pt-PT" dirty="0" err="1"/>
              <a:t>eno</a:t>
            </a:r>
            <a:r>
              <a:rPr lang="pt-PT" dirty="0"/>
              <a:t> sentido inverso x+1 e y-1. Da diagonal direita de baixo para cima seria x+1 e y+1 e no sentido inverso x-1 e y-1.</a:t>
            </a:r>
          </a:p>
          <a:p>
            <a:r>
              <a:rPr lang="pt-PT" dirty="0"/>
              <a:t>	Ao longo das jogadas iria aumentar o vetor com as peças do jogador e quando um deles tivesse 7 peças da mesma cor ou 4 peças de pelo menos 4 cores diferentes vencia o jogo.</a:t>
            </a:r>
          </a:p>
        </p:txBody>
      </p:sp>
    </p:spTree>
    <p:extLst>
      <p:ext uri="{BB962C8B-B14F-4D97-AF65-F5344CB8AC3E}">
        <p14:creationId xmlns:p14="http://schemas.microsoft.com/office/powerpoint/2010/main" val="1736309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ítulo 2"/>
          <p:cNvSpPr>
            <a:spLocks noGrp="1"/>
          </p:cNvSpPr>
          <p:nvPr>
            <p:ph type="subTitle" idx="1"/>
          </p:nvPr>
        </p:nvSpPr>
        <p:spPr>
          <a:xfrm>
            <a:off x="2000250" y="5867400"/>
            <a:ext cx="5143500" cy="489738"/>
          </a:xfrm>
        </p:spPr>
        <p:txBody>
          <a:bodyPr>
            <a:normAutofit/>
          </a:bodyPr>
          <a:lstStyle/>
          <a:p>
            <a:r>
              <a:rPr lang="pt-PT" sz="1500" dirty="0" err="1">
                <a:solidFill>
                  <a:schemeClr val="bg1"/>
                </a:solidFill>
                <a:latin typeface="Arial" charset="0"/>
                <a:ea typeface="Arial" charset="0"/>
                <a:cs typeface="Arial" charset="0"/>
              </a:rPr>
              <a:t>www.ipvc.pt</a:t>
            </a:r>
            <a:endParaRPr lang="pt-PT" sz="1500" dirty="0">
              <a:solidFill>
                <a:schemeClr val="bg1"/>
              </a:solidFill>
              <a:latin typeface="Arial" charset="0"/>
              <a:ea typeface="Arial" charset="0"/>
              <a:cs typeface="Arial" charset="0"/>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06" y="3409950"/>
            <a:ext cx="4048787" cy="1006100"/>
          </a:xfrm>
          <a:prstGeom prst="rect">
            <a:avLst/>
          </a:prstGeom>
        </p:spPr>
      </p:pic>
    </p:spTree>
    <p:extLst>
      <p:ext uri="{BB962C8B-B14F-4D97-AF65-F5344CB8AC3E}">
        <p14:creationId xmlns:p14="http://schemas.microsoft.com/office/powerpoint/2010/main" val="94725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8EE07768-37E5-A1A7-63FF-3BF37A4E4391}"/>
              </a:ext>
            </a:extLst>
          </p:cNvPr>
          <p:cNvPicPr>
            <a:picLocks noChangeAspect="1"/>
          </p:cNvPicPr>
          <p:nvPr/>
        </p:nvPicPr>
        <p:blipFill>
          <a:blip r:embed="rId7"/>
          <a:stretch>
            <a:fillRect/>
          </a:stretch>
        </p:blipFill>
        <p:spPr>
          <a:xfrm>
            <a:off x="-19058" y="1945698"/>
            <a:ext cx="9144000" cy="3312102"/>
          </a:xfrm>
          <a:prstGeom prst="rect">
            <a:avLst/>
          </a:prstGeom>
        </p:spPr>
      </p:pic>
    </p:spTree>
    <p:extLst>
      <p:ext uri="{BB962C8B-B14F-4D97-AF65-F5344CB8AC3E}">
        <p14:creationId xmlns:p14="http://schemas.microsoft.com/office/powerpoint/2010/main" val="1107243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7BF09D2-AAA1-8017-58DD-3F2BCAC2AC89}"/>
              </a:ext>
            </a:extLst>
          </p:cNvPr>
          <p:cNvPicPr>
            <a:picLocks noChangeAspect="1"/>
          </p:cNvPicPr>
          <p:nvPr/>
        </p:nvPicPr>
        <p:blipFill>
          <a:blip r:embed="rId7"/>
          <a:stretch>
            <a:fillRect/>
          </a:stretch>
        </p:blipFill>
        <p:spPr>
          <a:xfrm>
            <a:off x="0" y="1967971"/>
            <a:ext cx="9144000" cy="3213629"/>
          </a:xfrm>
          <a:prstGeom prst="rect">
            <a:avLst/>
          </a:prstGeom>
        </p:spPr>
      </p:pic>
    </p:spTree>
    <p:extLst>
      <p:ext uri="{BB962C8B-B14F-4D97-AF65-F5344CB8AC3E}">
        <p14:creationId xmlns:p14="http://schemas.microsoft.com/office/powerpoint/2010/main" val="408368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631AD3F-F9EC-F94F-9590-826C3870BFDE}"/>
              </a:ext>
            </a:extLst>
          </p:cNvPr>
          <p:cNvPicPr>
            <a:picLocks noChangeAspect="1"/>
          </p:cNvPicPr>
          <p:nvPr/>
        </p:nvPicPr>
        <p:blipFill>
          <a:blip r:embed="rId7"/>
          <a:stretch>
            <a:fillRect/>
          </a:stretch>
        </p:blipFill>
        <p:spPr>
          <a:xfrm>
            <a:off x="0" y="1987460"/>
            <a:ext cx="9144000" cy="3270340"/>
          </a:xfrm>
          <a:prstGeom prst="rect">
            <a:avLst/>
          </a:prstGeom>
        </p:spPr>
      </p:pic>
    </p:spTree>
    <p:extLst>
      <p:ext uri="{BB962C8B-B14F-4D97-AF65-F5344CB8AC3E}">
        <p14:creationId xmlns:p14="http://schemas.microsoft.com/office/powerpoint/2010/main" val="21671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598719" cy="477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altLang="pt-PT" sz="1600" dirty="0">
                <a:cs typeface="Arial" panose="020B0604020202020204" pitchFamily="34" charset="0"/>
              </a:rPr>
              <a:t>	</a:t>
            </a:r>
            <a:r>
              <a:rPr lang="pt-PT" altLang="pt-PT" sz="1200" dirty="0">
                <a:cs typeface="Arial" panose="020B0604020202020204" pitchFamily="34" charset="0"/>
              </a:rPr>
              <a:t>O jogo de tabuleiro neste trabalho é o jogo Tintas.</a:t>
            </a:r>
          </a:p>
          <a:p>
            <a:pPr algn="l">
              <a:lnSpc>
                <a:spcPct val="150000"/>
              </a:lnSpc>
              <a:buNone/>
            </a:pPr>
            <a:r>
              <a:rPr lang="pt-PT" altLang="pt-PT" sz="1200" dirty="0">
                <a:cs typeface="Arial" panose="020B0604020202020204" pitchFamily="34" charset="0"/>
              </a:rPr>
              <a:t>	Tintas é jogado com um tabuleiro hexagonal com 49 espaços e peças em sete cores e um peão neutro para coletar as peças. O jogador que coletar todas as sete peças de uma cor ganha o jogo. Se isso não for possível, o jogador que tiver quatro ou mais peças em pelo menos quatro cores vence.</a:t>
            </a:r>
          </a:p>
          <a:p>
            <a:pPr>
              <a:lnSpc>
                <a:spcPct val="150000"/>
              </a:lnSpc>
              <a:buNone/>
            </a:pPr>
            <a:r>
              <a:rPr lang="pt-PT" altLang="pt-PT" sz="1200" dirty="0">
                <a:cs typeface="Arial" panose="020B0604020202020204" pitchFamily="34" charset="0"/>
              </a:rPr>
              <a:t>	As peças são colocadas aleatoriamente no tabuleiro do jogo. Não importa se duas ou mais peças da mesma cor acabarem colocadas uma ao lado da outra. Somente se sete peças da mesma cor estiverem adjacentes a outra, deve-se alterar a distribuição.</a:t>
            </a:r>
          </a:p>
          <a:p>
            <a:pPr algn="l">
              <a:lnSpc>
                <a:spcPct val="150000"/>
              </a:lnSpc>
              <a:buNone/>
            </a:pPr>
            <a:endParaRPr lang="pt-PT" sz="1600" b="1" i="0" dirty="0">
              <a:effectLst/>
              <a:latin typeface="-apple-system"/>
            </a:endParaRP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5" name="Imagem 4">
            <a:extLst>
              <a:ext uri="{FF2B5EF4-FFF2-40B4-BE49-F238E27FC236}">
                <a16:creationId xmlns:a16="http://schemas.microsoft.com/office/drawing/2014/main" id="{3F632E15-46EF-EF70-9641-765CC71C872D}"/>
              </a:ext>
            </a:extLst>
          </p:cNvPr>
          <p:cNvPicPr>
            <a:picLocks noChangeAspect="1"/>
          </p:cNvPicPr>
          <p:nvPr/>
        </p:nvPicPr>
        <p:blipFill>
          <a:blip r:embed="rId7"/>
          <a:stretch>
            <a:fillRect/>
          </a:stretch>
        </p:blipFill>
        <p:spPr>
          <a:xfrm>
            <a:off x="4991222" y="972251"/>
            <a:ext cx="4092889" cy="4124906"/>
          </a:xfrm>
          <a:prstGeom prst="rect">
            <a:avLst/>
          </a:prstGeom>
        </p:spPr>
      </p:pic>
    </p:spTree>
    <p:extLst>
      <p:ext uri="{BB962C8B-B14F-4D97-AF65-F5344CB8AC3E}">
        <p14:creationId xmlns:p14="http://schemas.microsoft.com/office/powerpoint/2010/main" val="211796820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5396</TotalTime>
  <Words>5000</Words>
  <Application>Microsoft Office PowerPoint</Application>
  <PresentationFormat>Apresentação no Ecrã (4:3)</PresentationFormat>
  <Paragraphs>423</Paragraphs>
  <Slides>58</Slides>
  <Notes>56</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58</vt:i4>
      </vt:variant>
    </vt:vector>
  </HeadingPairs>
  <TitlesOfParts>
    <vt:vector size="62" baseType="lpstr">
      <vt:lpstr>-apple-system</vt:lpstr>
      <vt:lpstr>Arial</vt:lpstr>
      <vt:lpstr>Calibri</vt:lpstr>
      <vt:lpstr>Tema do Office</vt:lpstr>
      <vt:lpstr>LICENCIATURA EM ENGENHARIA INFORMÁTICA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Jorge Ribeiro</dc:creator>
  <cp:lastModifiedBy>Ines Esteves</cp:lastModifiedBy>
  <cp:revision>274</cp:revision>
  <cp:lastPrinted>2021-02-22T18:49:33Z</cp:lastPrinted>
  <dcterms:created xsi:type="dcterms:W3CDTF">2011-05-31T09:21:51Z</dcterms:created>
  <dcterms:modified xsi:type="dcterms:W3CDTF">2022-05-13T20:24:12Z</dcterms:modified>
</cp:coreProperties>
</file>